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Familjen Grotesk Medium"/>
      <p:regular r:id="rId54"/>
      <p:bold r:id="rId55"/>
      <p:italic r:id="rId56"/>
      <p:boldItalic r:id="rId57"/>
    </p:embeddedFont>
    <p:embeddedFont>
      <p:font typeface="Spectral ExtraLight"/>
      <p:regular r:id="rId58"/>
      <p:bold r:id="rId59"/>
      <p:italic r:id="rId60"/>
      <p:boldItalic r:id="rId61"/>
    </p:embeddedFont>
    <p:embeddedFont>
      <p:font typeface="Familjen Grotesk"/>
      <p:regular r:id="rId62"/>
      <p:bold r:id="rId63"/>
      <p:italic r:id="rId64"/>
      <p:boldItalic r:id="rId65"/>
    </p:embeddedFont>
    <p:embeddedFont>
      <p:font typeface="Spectral"/>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amiljenGrotesk-regular.fntdata"/><Relationship Id="rId61" Type="http://schemas.openxmlformats.org/officeDocument/2006/relationships/font" Target="fonts/SpectralExtraLight-boldItalic.fntdata"/><Relationship Id="rId20" Type="http://schemas.openxmlformats.org/officeDocument/2006/relationships/slide" Target="slides/slide14.xml"/><Relationship Id="rId64" Type="http://schemas.openxmlformats.org/officeDocument/2006/relationships/font" Target="fonts/FamiljenGrotesk-italic.fntdata"/><Relationship Id="rId63" Type="http://schemas.openxmlformats.org/officeDocument/2006/relationships/font" Target="fonts/FamiljenGrotesk-bold.fntdata"/><Relationship Id="rId22" Type="http://schemas.openxmlformats.org/officeDocument/2006/relationships/slide" Target="slides/slide16.xml"/><Relationship Id="rId66" Type="http://schemas.openxmlformats.org/officeDocument/2006/relationships/font" Target="fonts/Spectral-regular.fntdata"/><Relationship Id="rId21" Type="http://schemas.openxmlformats.org/officeDocument/2006/relationships/slide" Target="slides/slide15.xml"/><Relationship Id="rId65" Type="http://schemas.openxmlformats.org/officeDocument/2006/relationships/font" Target="fonts/FamiljenGrotesk-boldItalic.fntdata"/><Relationship Id="rId24" Type="http://schemas.openxmlformats.org/officeDocument/2006/relationships/slide" Target="slides/slide18.xml"/><Relationship Id="rId68" Type="http://schemas.openxmlformats.org/officeDocument/2006/relationships/font" Target="fonts/Spectral-italic.fntdata"/><Relationship Id="rId23" Type="http://schemas.openxmlformats.org/officeDocument/2006/relationships/slide" Target="slides/slide17.xml"/><Relationship Id="rId67" Type="http://schemas.openxmlformats.org/officeDocument/2006/relationships/font" Target="fonts/Spectral-bold.fntdata"/><Relationship Id="rId60" Type="http://schemas.openxmlformats.org/officeDocument/2006/relationships/font" Target="fonts/SpectralExtraLight-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pectral-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FamiljenGroteskMedium-bold.fntdata"/><Relationship Id="rId10" Type="http://schemas.openxmlformats.org/officeDocument/2006/relationships/slide" Target="slides/slide4.xml"/><Relationship Id="rId54" Type="http://schemas.openxmlformats.org/officeDocument/2006/relationships/font" Target="fonts/FamiljenGroteskMedium-regular.fntdata"/><Relationship Id="rId13" Type="http://schemas.openxmlformats.org/officeDocument/2006/relationships/slide" Target="slides/slide7.xml"/><Relationship Id="rId57" Type="http://schemas.openxmlformats.org/officeDocument/2006/relationships/font" Target="fonts/FamiljenGroteskMedium-boldItalic.fntdata"/><Relationship Id="rId12" Type="http://schemas.openxmlformats.org/officeDocument/2006/relationships/slide" Target="slides/slide6.xml"/><Relationship Id="rId56" Type="http://schemas.openxmlformats.org/officeDocument/2006/relationships/font" Target="fonts/FamiljenGroteskMedium-italic.fntdata"/><Relationship Id="rId15" Type="http://schemas.openxmlformats.org/officeDocument/2006/relationships/slide" Target="slides/slide9.xml"/><Relationship Id="rId59" Type="http://schemas.openxmlformats.org/officeDocument/2006/relationships/font" Target="fonts/SpectralExtraLight-bold.fntdata"/><Relationship Id="rId14" Type="http://schemas.openxmlformats.org/officeDocument/2006/relationships/slide" Target="slides/slide8.xml"/><Relationship Id="rId58" Type="http://schemas.openxmlformats.org/officeDocument/2006/relationships/font" Target="fonts/SpectralExtra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43e28bb6c6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43e28bb6c6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45994c3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45994c3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43b2a9bf9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43b2a9bf9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45e6ee67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45e6ee67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43b2a9bf9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43b2a9bf9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43b2a9bf9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43b2a9bf9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3b5625b35c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3b5625b35c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43b2a9bf9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43b2a9bf9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43b2a9bf9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43b2a9bf9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43b2a9bf9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43b2a9bf9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45994c35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45994c35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45e6ee67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45e6ee67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43b2a9bf9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43b2a9bf9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45994c355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45994c355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45994c355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45994c355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45994c355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45994c355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45994c35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45994c35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3b5625b35c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3b5625b35c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45994c35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45994c355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5994c35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5994c35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45994c355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45994c355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45994c35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45994c35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43e28bb6c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43e28bb6c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45994c355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45994c355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45994c355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45994c355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45994c355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45994c355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45994c355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45994c355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45994c35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45994c35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45994c355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45994c355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45994c355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45994c355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5994c355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5994c355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5994c355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45994c355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45e6ee67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45e6ee67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43b2a9bf9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43b2a9bf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43e28bb6c6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43e28bb6c6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43e28bb6c6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43e28bb6c6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43e28bb6c6_1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43e28bb6c6_1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43e28bb6c6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43e28bb6c6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45994c355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45994c355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43e28bb6c6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43e28bb6c6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43e28bb6c6_1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43e28bb6c6_1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43e28bb6c6_1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43e28bb6c6_1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3b5625b35c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3b5625b35c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43b2a9bf9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43b2a9bf9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43b2a9bf9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43b2a9bf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43e6a24b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43e6a24b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3b5625b35c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3b5625b35c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4" name="Google Shape;64;p1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2" name="Google Shape;72;p1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5" name="Google Shape;85;p2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88" name="Google Shape;88;p2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92" name="Google Shape;92;p2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3" name="Shape 93"/>
        <p:cNvGrpSpPr/>
        <p:nvPr/>
      </p:nvGrpSpPr>
      <p:grpSpPr>
        <a:xfrm>
          <a:off x="0" y="0"/>
          <a:ext cx="0" cy="0"/>
          <a:chOff x="0" y="0"/>
          <a:chExt cx="0" cy="0"/>
        </a:xfrm>
      </p:grpSpPr>
      <p:sp>
        <p:nvSpPr>
          <p:cNvPr id="94" name="Google Shape;94;p24"/>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95" name="Google Shape;95;p2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96" name="Google Shape;96;p2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2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8" name="Google Shape;98;p2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2" name="Shape 102"/>
        <p:cNvGrpSpPr/>
        <p:nvPr/>
      </p:nvGrpSpPr>
      <p:grpSpPr>
        <a:xfrm>
          <a:off x="0" y="0"/>
          <a:ext cx="0" cy="0"/>
          <a:chOff x="0" y="0"/>
          <a:chExt cx="0" cy="0"/>
        </a:xfrm>
      </p:grpSpPr>
      <p:sp>
        <p:nvSpPr>
          <p:cNvPr id="103" name="Google Shape;103;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04" name="Google Shape;104;p2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5" name="Google Shape;105;p25"/>
          <p:cNvSpPr/>
          <p:nvPr>
            <p:ph idx="2" type="pic"/>
          </p:nvPr>
        </p:nvSpPr>
        <p:spPr>
          <a:xfrm>
            <a:off x="4992024" y="1152775"/>
            <a:ext cx="3840300" cy="3416400"/>
          </a:xfrm>
          <a:prstGeom prst="rect">
            <a:avLst/>
          </a:prstGeom>
          <a:noFill/>
          <a:ln>
            <a:noFill/>
          </a:ln>
        </p:spPr>
      </p:sp>
      <p:sp>
        <p:nvSpPr>
          <p:cNvPr id="106" name="Google Shape;106;p2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3">
    <p:spTree>
      <p:nvGrpSpPr>
        <p:cNvPr id="107" name="Shape 107"/>
        <p:cNvGrpSpPr/>
        <p:nvPr/>
      </p:nvGrpSpPr>
      <p:grpSpPr>
        <a:xfrm>
          <a:off x="0" y="0"/>
          <a:ext cx="0" cy="0"/>
          <a:chOff x="0" y="0"/>
          <a:chExt cx="0" cy="0"/>
        </a:xfrm>
      </p:grpSpPr>
      <p:sp>
        <p:nvSpPr>
          <p:cNvPr id="108" name="Google Shape;108;p2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09" name="Google Shape;109;p2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0" name="Google Shape;110;p2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2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 name="Google Shape;112;p2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3" name="Google Shape;113;p2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4" name="Shape 114"/>
        <p:cNvGrpSpPr/>
        <p:nvPr/>
      </p:nvGrpSpPr>
      <p:grpSpPr>
        <a:xfrm>
          <a:off x="0" y="0"/>
          <a:ext cx="0" cy="0"/>
          <a:chOff x="0" y="0"/>
          <a:chExt cx="0" cy="0"/>
        </a:xfrm>
      </p:grpSpPr>
      <p:sp>
        <p:nvSpPr>
          <p:cNvPr id="115" name="Google Shape;115;p2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16" name="Google Shape;116;p2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7" name="Google Shape;117;p2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8" name="Google Shape;118;p2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9" name="Google Shape;119;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0" name="Google Shape;120;p2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1" name="Google Shape;121;p2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25" name="Google Shape;125;p2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6" name="Google Shape;126;p2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2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8" name="Google Shape;128;p2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9" name="Google Shape;129;p28"/>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 name="Google Shape;130;p2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 name="Google Shape;132;p2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36" name="Google Shape;136;p2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37" name="Google Shape;137;p2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38" name="Shape 138"/>
        <p:cNvGrpSpPr/>
        <p:nvPr/>
      </p:nvGrpSpPr>
      <p:grpSpPr>
        <a:xfrm>
          <a:off x="0" y="0"/>
          <a:ext cx="0" cy="0"/>
          <a:chOff x="0" y="0"/>
          <a:chExt cx="0" cy="0"/>
        </a:xfrm>
      </p:grpSpPr>
      <p:sp>
        <p:nvSpPr>
          <p:cNvPr id="139" name="Google Shape;139;p3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0" name="Google Shape;140;p30"/>
          <p:cNvSpPr/>
          <p:nvPr>
            <p:ph idx="2" type="pic"/>
          </p:nvPr>
        </p:nvSpPr>
        <p:spPr>
          <a:xfrm>
            <a:off x="4804825" y="1133300"/>
            <a:ext cx="4027500" cy="2392800"/>
          </a:xfrm>
          <a:prstGeom prst="rect">
            <a:avLst/>
          </a:prstGeom>
          <a:noFill/>
          <a:ln>
            <a:noFill/>
          </a:ln>
        </p:spPr>
      </p:sp>
      <p:sp>
        <p:nvSpPr>
          <p:cNvPr id="141" name="Google Shape;141;p30"/>
          <p:cNvSpPr/>
          <p:nvPr>
            <p:ph idx="3" type="pic"/>
          </p:nvPr>
        </p:nvSpPr>
        <p:spPr>
          <a:xfrm>
            <a:off x="311725" y="1133300"/>
            <a:ext cx="4027500" cy="2392800"/>
          </a:xfrm>
          <a:prstGeom prst="rect">
            <a:avLst/>
          </a:prstGeom>
          <a:noFill/>
          <a:ln>
            <a:noFill/>
          </a:ln>
        </p:spPr>
      </p:sp>
      <p:sp>
        <p:nvSpPr>
          <p:cNvPr id="142" name="Google Shape;142;p3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3" name="Google Shape;143;p3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45" name="Google Shape;145;p3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6" name="Google Shape;146;p3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6205225" y="1128325"/>
            <a:ext cx="2627100" cy="2273100"/>
          </a:xfrm>
          <a:prstGeom prst="rect">
            <a:avLst/>
          </a:prstGeom>
          <a:noFill/>
          <a:ln>
            <a:noFill/>
          </a:ln>
        </p:spPr>
      </p:sp>
      <p:sp>
        <p:nvSpPr>
          <p:cNvPr id="150" name="Google Shape;150;p31"/>
          <p:cNvSpPr/>
          <p:nvPr>
            <p:ph idx="3" type="pic"/>
          </p:nvPr>
        </p:nvSpPr>
        <p:spPr>
          <a:xfrm>
            <a:off x="311725" y="1128325"/>
            <a:ext cx="2627100" cy="2273100"/>
          </a:xfrm>
          <a:prstGeom prst="rect">
            <a:avLst/>
          </a:prstGeom>
          <a:noFill/>
          <a:ln>
            <a:noFill/>
          </a:ln>
        </p:spPr>
      </p:sp>
      <p:sp>
        <p:nvSpPr>
          <p:cNvPr id="151" name="Google Shape;151;p3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p:nvPr>
            <p:ph idx="5" type="pic"/>
          </p:nvPr>
        </p:nvSpPr>
        <p:spPr>
          <a:xfrm>
            <a:off x="3255250" y="1128325"/>
            <a:ext cx="2627100" cy="2273100"/>
          </a:xfrm>
          <a:prstGeom prst="rect">
            <a:avLst/>
          </a:prstGeom>
          <a:noFill/>
          <a:ln>
            <a:noFill/>
          </a:ln>
        </p:spPr>
      </p:sp>
      <p:sp>
        <p:nvSpPr>
          <p:cNvPr id="153" name="Google Shape;153;p3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55" name="Google Shape;155;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56" name="Google Shape;156;p3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7" name="Google Shape;157;p3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8" name="Google Shape;158;p3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59" name="Shape 159"/>
        <p:cNvGrpSpPr/>
        <p:nvPr/>
      </p:nvGrpSpPr>
      <p:grpSpPr>
        <a:xfrm>
          <a:off x="0" y="0"/>
          <a:ext cx="0" cy="0"/>
          <a:chOff x="0" y="0"/>
          <a:chExt cx="0" cy="0"/>
        </a:xfrm>
      </p:grpSpPr>
      <p:sp>
        <p:nvSpPr>
          <p:cNvPr id="160" name="Google Shape;160;p32"/>
          <p:cNvSpPr/>
          <p:nvPr>
            <p:ph idx="2" type="pic"/>
          </p:nvPr>
        </p:nvSpPr>
        <p:spPr>
          <a:xfrm>
            <a:off x="311700" y="445025"/>
            <a:ext cx="8520600" cy="4218300"/>
          </a:xfrm>
          <a:prstGeom prst="rect">
            <a:avLst/>
          </a:prstGeom>
          <a:noFill/>
          <a:ln>
            <a:noFill/>
          </a:ln>
        </p:spPr>
      </p:sp>
      <p:sp>
        <p:nvSpPr>
          <p:cNvPr id="161" name="Google Shape;161;p3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2" name="Shape 162"/>
        <p:cNvGrpSpPr/>
        <p:nvPr/>
      </p:nvGrpSpPr>
      <p:grpSpPr>
        <a:xfrm>
          <a:off x="0" y="0"/>
          <a:ext cx="0" cy="0"/>
          <a:chOff x="0" y="0"/>
          <a:chExt cx="0" cy="0"/>
        </a:xfrm>
      </p:grpSpPr>
      <p:sp>
        <p:nvSpPr>
          <p:cNvPr id="163" name="Google Shape;163;p3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164" name="Google Shape;164;p33"/>
          <p:cNvSpPr/>
          <p:nvPr>
            <p:ph idx="2" type="pic"/>
          </p:nvPr>
        </p:nvSpPr>
        <p:spPr>
          <a:xfrm>
            <a:off x="3389600" y="118913"/>
            <a:ext cx="1643700" cy="1535100"/>
          </a:xfrm>
          <a:prstGeom prst="rect">
            <a:avLst/>
          </a:prstGeom>
          <a:noFill/>
          <a:ln>
            <a:noFill/>
          </a:ln>
        </p:spPr>
      </p:sp>
      <p:sp>
        <p:nvSpPr>
          <p:cNvPr id="165" name="Google Shape;165;p33"/>
          <p:cNvSpPr/>
          <p:nvPr>
            <p:ph idx="3" type="pic"/>
          </p:nvPr>
        </p:nvSpPr>
        <p:spPr>
          <a:xfrm>
            <a:off x="5195935" y="118913"/>
            <a:ext cx="1643700" cy="1535100"/>
          </a:xfrm>
          <a:prstGeom prst="rect">
            <a:avLst/>
          </a:prstGeom>
          <a:noFill/>
          <a:ln>
            <a:noFill/>
          </a:ln>
        </p:spPr>
      </p:sp>
      <p:sp>
        <p:nvSpPr>
          <p:cNvPr id="166" name="Google Shape;166;p33"/>
          <p:cNvSpPr/>
          <p:nvPr>
            <p:ph idx="4" type="pic"/>
          </p:nvPr>
        </p:nvSpPr>
        <p:spPr>
          <a:xfrm>
            <a:off x="7002270" y="118913"/>
            <a:ext cx="1643700" cy="1535100"/>
          </a:xfrm>
          <a:prstGeom prst="rect">
            <a:avLst/>
          </a:prstGeom>
          <a:noFill/>
          <a:ln>
            <a:noFill/>
          </a:ln>
        </p:spPr>
      </p:sp>
      <p:sp>
        <p:nvSpPr>
          <p:cNvPr id="167" name="Google Shape;167;p33"/>
          <p:cNvSpPr/>
          <p:nvPr>
            <p:ph idx="5" type="pic"/>
          </p:nvPr>
        </p:nvSpPr>
        <p:spPr>
          <a:xfrm>
            <a:off x="3389588" y="1804212"/>
            <a:ext cx="1643700" cy="1535100"/>
          </a:xfrm>
          <a:prstGeom prst="rect">
            <a:avLst/>
          </a:prstGeom>
          <a:noFill/>
          <a:ln>
            <a:noFill/>
          </a:ln>
        </p:spPr>
      </p:sp>
      <p:sp>
        <p:nvSpPr>
          <p:cNvPr id="168" name="Google Shape;168;p33"/>
          <p:cNvSpPr/>
          <p:nvPr>
            <p:ph idx="6" type="pic"/>
          </p:nvPr>
        </p:nvSpPr>
        <p:spPr>
          <a:xfrm>
            <a:off x="5195922" y="1804212"/>
            <a:ext cx="1643700" cy="1535100"/>
          </a:xfrm>
          <a:prstGeom prst="rect">
            <a:avLst/>
          </a:prstGeom>
          <a:noFill/>
          <a:ln>
            <a:noFill/>
          </a:ln>
        </p:spPr>
      </p:sp>
      <p:sp>
        <p:nvSpPr>
          <p:cNvPr id="169" name="Google Shape;169;p33"/>
          <p:cNvSpPr/>
          <p:nvPr>
            <p:ph idx="7" type="pic"/>
          </p:nvPr>
        </p:nvSpPr>
        <p:spPr>
          <a:xfrm>
            <a:off x="7002257" y="1804212"/>
            <a:ext cx="1643700" cy="1535100"/>
          </a:xfrm>
          <a:prstGeom prst="rect">
            <a:avLst/>
          </a:prstGeom>
          <a:noFill/>
          <a:ln>
            <a:noFill/>
          </a:ln>
        </p:spPr>
      </p:sp>
      <p:sp>
        <p:nvSpPr>
          <p:cNvPr id="170" name="Google Shape;170;p3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71" name="Google Shape;171;p33"/>
          <p:cNvSpPr/>
          <p:nvPr>
            <p:ph idx="8" type="pic"/>
          </p:nvPr>
        </p:nvSpPr>
        <p:spPr>
          <a:xfrm>
            <a:off x="3389588" y="3489487"/>
            <a:ext cx="1643700" cy="1535100"/>
          </a:xfrm>
          <a:prstGeom prst="rect">
            <a:avLst/>
          </a:prstGeom>
          <a:noFill/>
          <a:ln>
            <a:noFill/>
          </a:ln>
        </p:spPr>
      </p:sp>
      <p:sp>
        <p:nvSpPr>
          <p:cNvPr id="172" name="Google Shape;172;p33"/>
          <p:cNvSpPr/>
          <p:nvPr>
            <p:ph idx="9" type="pic"/>
          </p:nvPr>
        </p:nvSpPr>
        <p:spPr>
          <a:xfrm>
            <a:off x="5195922" y="3489487"/>
            <a:ext cx="1643700" cy="1535100"/>
          </a:xfrm>
          <a:prstGeom prst="rect">
            <a:avLst/>
          </a:prstGeom>
          <a:noFill/>
          <a:ln>
            <a:noFill/>
          </a:ln>
        </p:spPr>
      </p:sp>
      <p:sp>
        <p:nvSpPr>
          <p:cNvPr id="173" name="Google Shape;173;p3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bg>
      <p:bgPr>
        <a:solidFill>
          <a:schemeClr val="lt2"/>
        </a:solidFill>
      </p:bgPr>
    </p:bg>
    <p:spTree>
      <p:nvGrpSpPr>
        <p:cNvPr id="174" name="Shape 174"/>
        <p:cNvGrpSpPr/>
        <p:nvPr/>
      </p:nvGrpSpPr>
      <p:grpSpPr>
        <a:xfrm>
          <a:off x="0" y="0"/>
          <a:ext cx="0" cy="0"/>
          <a:chOff x="0" y="0"/>
          <a:chExt cx="0" cy="0"/>
        </a:xfrm>
      </p:grpSpPr>
      <p:sp>
        <p:nvSpPr>
          <p:cNvPr id="175" name="Google Shape;175;p3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76" name="Google Shape;176;p3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GB"/>
              <a:t>p</a:t>
            </a:r>
            <a:r>
              <a:rPr lang="en-GB"/>
              <a:t>g. </a:t>
            </a:r>
            <a:fld id="{00000000-1234-1234-1234-123412341234}" type="slidenum">
              <a:rPr lang="en-GB"/>
              <a:t>‹#›</a:t>
            </a:fld>
            <a:endParaRPr/>
          </a:p>
        </p:txBody>
      </p:sp>
      <p:sp>
        <p:nvSpPr>
          <p:cNvPr id="177" name="Google Shape;177;p34"/>
          <p:cNvSpPr/>
          <p:nvPr>
            <p:ph idx="2" type="pic"/>
          </p:nvPr>
        </p:nvSpPr>
        <p:spPr>
          <a:xfrm>
            <a:off x="-25" y="2917350"/>
            <a:ext cx="2504400" cy="1668300"/>
          </a:xfrm>
          <a:prstGeom prst="rect">
            <a:avLst/>
          </a:prstGeom>
          <a:noFill/>
          <a:ln>
            <a:noFill/>
          </a:ln>
        </p:spPr>
      </p:sp>
      <p:sp>
        <p:nvSpPr>
          <p:cNvPr id="178" name="Google Shape;178;p34"/>
          <p:cNvSpPr/>
          <p:nvPr>
            <p:ph idx="3" type="pic"/>
          </p:nvPr>
        </p:nvSpPr>
        <p:spPr>
          <a:xfrm>
            <a:off x="6057900" y="636250"/>
            <a:ext cx="3086100" cy="2469600"/>
          </a:xfrm>
          <a:prstGeom prst="rect">
            <a:avLst/>
          </a:prstGeom>
          <a:noFill/>
          <a:ln>
            <a:noFill/>
          </a:ln>
        </p:spPr>
      </p:sp>
      <p:sp>
        <p:nvSpPr>
          <p:cNvPr id="179" name="Google Shape;179;p34"/>
          <p:cNvSpPr/>
          <p:nvPr>
            <p:ph idx="4" type="pic"/>
          </p:nvPr>
        </p:nvSpPr>
        <p:spPr>
          <a:xfrm>
            <a:off x="6057900" y="3998050"/>
            <a:ext cx="1145400" cy="1145400"/>
          </a:xfrm>
          <a:prstGeom prst="rect">
            <a:avLst/>
          </a:prstGeom>
          <a:noFill/>
          <a:ln>
            <a:noFill/>
          </a:ln>
        </p:spPr>
      </p:sp>
      <p:sp>
        <p:nvSpPr>
          <p:cNvPr id="180" name="Google Shape;180;p34"/>
          <p:cNvSpPr txBox="1"/>
          <p:nvPr>
            <p:ph idx="5"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181" name="Google Shape;181;p3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82" name="Google Shape;182;p34"/>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Mission">
  <p:cSld name="CUSTOM">
    <p:bg>
      <p:bgPr>
        <a:solidFill>
          <a:schemeClr val="lt2"/>
        </a:solidFill>
      </p:bgPr>
    </p:bg>
    <p:spTree>
      <p:nvGrpSpPr>
        <p:cNvPr id="183" name="Shape 183"/>
        <p:cNvGrpSpPr/>
        <p:nvPr/>
      </p:nvGrpSpPr>
      <p:grpSpPr>
        <a:xfrm>
          <a:off x="0" y="0"/>
          <a:ext cx="0" cy="0"/>
          <a:chOff x="0" y="0"/>
          <a:chExt cx="0" cy="0"/>
        </a:xfrm>
      </p:grpSpPr>
      <p:sp>
        <p:nvSpPr>
          <p:cNvPr id="184" name="Google Shape;184;p35"/>
          <p:cNvSpPr txBox="1"/>
          <p:nvPr>
            <p:ph idx="1" type="body"/>
          </p:nvPr>
        </p:nvSpPr>
        <p:spPr>
          <a:xfrm>
            <a:off x="1746472" y="1569600"/>
            <a:ext cx="42870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85" name="Google Shape;185;p35"/>
          <p:cNvSpPr txBox="1"/>
          <p:nvPr>
            <p:ph idx="2"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86" name="Google Shape;186;p35"/>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87" name="Google Shape;187;p3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188" name="Google Shape;188;p35"/>
          <p:cNvSpPr/>
          <p:nvPr>
            <p:ph idx="4" type="pic"/>
          </p:nvPr>
        </p:nvSpPr>
        <p:spPr>
          <a:xfrm>
            <a:off x="-25" y="2896025"/>
            <a:ext cx="1470600" cy="2247600"/>
          </a:xfrm>
          <a:prstGeom prst="rect">
            <a:avLst/>
          </a:prstGeom>
          <a:noFill/>
          <a:ln>
            <a:noFill/>
          </a:ln>
        </p:spPr>
      </p:sp>
      <p:sp>
        <p:nvSpPr>
          <p:cNvPr id="189" name="Google Shape;189;p35"/>
          <p:cNvSpPr/>
          <p:nvPr>
            <p:ph idx="5" type="pic"/>
          </p:nvPr>
        </p:nvSpPr>
        <p:spPr>
          <a:xfrm>
            <a:off x="7037800" y="712950"/>
            <a:ext cx="2106300" cy="2710500"/>
          </a:xfrm>
          <a:prstGeom prst="rect">
            <a:avLst/>
          </a:prstGeom>
          <a:noFill/>
          <a:ln>
            <a:noFill/>
          </a:ln>
        </p:spPr>
      </p:sp>
      <p:sp>
        <p:nvSpPr>
          <p:cNvPr id="190" name="Google Shape;190;p35"/>
          <p:cNvSpPr/>
          <p:nvPr>
            <p:ph idx="6" type="pic"/>
          </p:nvPr>
        </p:nvSpPr>
        <p:spPr>
          <a:xfrm>
            <a:off x="5323300" y="3423300"/>
            <a:ext cx="1714500" cy="1714500"/>
          </a:xfrm>
          <a:prstGeom prst="rect">
            <a:avLst/>
          </a:prstGeom>
          <a:noFill/>
          <a:ln>
            <a:noFill/>
          </a:ln>
        </p:spPr>
      </p:sp>
      <p:sp>
        <p:nvSpPr>
          <p:cNvPr id="191" name="Google Shape;191;p35"/>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TITLE_1">
    <p:spTree>
      <p:nvGrpSpPr>
        <p:cNvPr id="192" name="Shape 192"/>
        <p:cNvGrpSpPr/>
        <p:nvPr/>
      </p:nvGrpSpPr>
      <p:grpSpPr>
        <a:xfrm>
          <a:off x="0" y="0"/>
          <a:ext cx="0" cy="0"/>
          <a:chOff x="0" y="0"/>
          <a:chExt cx="0" cy="0"/>
        </a:xfrm>
      </p:grpSpPr>
      <p:sp>
        <p:nvSpPr>
          <p:cNvPr id="193" name="Google Shape;193;p36"/>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94" name="Google Shape;194;p36"/>
          <p:cNvSpPr txBox="1"/>
          <p:nvPr>
            <p:ph idx="2" type="title"/>
          </p:nvPr>
        </p:nvSpPr>
        <p:spPr>
          <a:xfrm>
            <a:off x="1610975" y="1315350"/>
            <a:ext cx="6482700" cy="382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95" name="Google Shape;195;p3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96" name="Google Shape;196;p36"/>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97" name="Google Shape;197;p3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Tree>
  </p:cSld>
  <p:clrMapOvr>
    <a:masterClrMapping/>
  </p:clrMapOvr>
  <p:extLst>
    <p:ext uri="{DCECCB84-F9BA-43D5-87BE-67443E8EF086}">
      <p15:sldGuideLst>
        <p15:guide id="1" orient="horz" pos="1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CUSTOM_1_1">
    <p:bg>
      <p:bgPr>
        <a:solidFill>
          <a:schemeClr val="lt1"/>
        </a:solidFill>
      </p:bgPr>
    </p:bg>
    <p:spTree>
      <p:nvGrpSpPr>
        <p:cNvPr id="198" name="Shape 198"/>
        <p:cNvGrpSpPr/>
        <p:nvPr/>
      </p:nvGrpSpPr>
      <p:grpSpPr>
        <a:xfrm>
          <a:off x="0" y="0"/>
          <a:ext cx="0" cy="0"/>
          <a:chOff x="0" y="0"/>
          <a:chExt cx="0" cy="0"/>
        </a:xfrm>
      </p:grpSpPr>
      <p:sp>
        <p:nvSpPr>
          <p:cNvPr id="199" name="Google Shape;199;p37"/>
          <p:cNvSpPr txBox="1"/>
          <p:nvPr>
            <p:ph idx="1" type="body"/>
          </p:nvPr>
        </p:nvSpPr>
        <p:spPr>
          <a:xfrm>
            <a:off x="1746475" y="1206375"/>
            <a:ext cx="41220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00" name="Google Shape;200;p37"/>
          <p:cNvSpPr/>
          <p:nvPr>
            <p:ph idx="2" type="pic"/>
          </p:nvPr>
        </p:nvSpPr>
        <p:spPr>
          <a:xfrm>
            <a:off x="6438900" y="1545300"/>
            <a:ext cx="2705100" cy="3592500"/>
          </a:xfrm>
          <a:prstGeom prst="rect">
            <a:avLst/>
          </a:prstGeom>
          <a:noFill/>
          <a:ln>
            <a:noFill/>
          </a:ln>
        </p:spPr>
      </p:sp>
      <p:sp>
        <p:nvSpPr>
          <p:cNvPr id="201" name="Google Shape;201;p37"/>
          <p:cNvSpPr/>
          <p:nvPr>
            <p:ph idx="3" type="pic"/>
          </p:nvPr>
        </p:nvSpPr>
        <p:spPr>
          <a:xfrm>
            <a:off x="2871750" y="3721100"/>
            <a:ext cx="2899500" cy="1422300"/>
          </a:xfrm>
          <a:prstGeom prst="rect">
            <a:avLst/>
          </a:prstGeom>
          <a:noFill/>
          <a:ln>
            <a:noFill/>
          </a:ln>
        </p:spPr>
      </p:sp>
      <p:sp>
        <p:nvSpPr>
          <p:cNvPr id="202" name="Google Shape;202;p37"/>
          <p:cNvSpPr txBox="1"/>
          <p:nvPr>
            <p:ph idx="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03" name="Google Shape;203;p37"/>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04" name="Google Shape;204;p37"/>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05" name="Google Shape;205;p3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36">
    <p:bg>
      <p:bgPr>
        <a:solidFill>
          <a:schemeClr val="lt2"/>
        </a:solidFill>
      </p:bgPr>
    </p:bg>
    <p:spTree>
      <p:nvGrpSpPr>
        <p:cNvPr id="206" name="Shape 206"/>
        <p:cNvGrpSpPr/>
        <p:nvPr/>
      </p:nvGrpSpPr>
      <p:grpSpPr>
        <a:xfrm>
          <a:off x="0" y="0"/>
          <a:ext cx="0" cy="0"/>
          <a:chOff x="0" y="0"/>
          <a:chExt cx="0" cy="0"/>
        </a:xfrm>
      </p:grpSpPr>
      <p:sp>
        <p:nvSpPr>
          <p:cNvPr id="207" name="Google Shape;207;p38"/>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208" name="Google Shape;208;p38"/>
          <p:cNvSpPr txBox="1"/>
          <p:nvPr>
            <p:ph idx="2" type="title"/>
          </p:nvPr>
        </p:nvSpPr>
        <p:spPr>
          <a:xfrm>
            <a:off x="1605875" y="1087988"/>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09" name="Google Shape;209;p3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10" name="Google Shape;210;p38"/>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11" name="Google Shape;211;p3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212" name="Google Shape;212;p38"/>
          <p:cNvSpPr/>
          <p:nvPr>
            <p:ph idx="4" type="pic"/>
          </p:nvPr>
        </p:nvSpPr>
        <p:spPr>
          <a:xfrm>
            <a:off x="7429500" y="3429000"/>
            <a:ext cx="1714500" cy="1714500"/>
          </a:xfrm>
          <a:prstGeom prst="rect">
            <a:avLst/>
          </a:prstGeom>
          <a:noFill/>
          <a:ln>
            <a:noFill/>
          </a:ln>
        </p:spPr>
      </p:sp>
    </p:spTree>
  </p:cSld>
  <p:clrMapOvr>
    <a:masterClrMapping/>
  </p:clrMapOvr>
  <p:extLst>
    <p:ext uri="{DCECCB84-F9BA-43D5-87BE-67443E8EF086}">
      <p15:sldGuideLst>
        <p15:guide id="1" orient="horz" pos="1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verview">
  <p:cSld name="CUSTOM_5">
    <p:spTree>
      <p:nvGrpSpPr>
        <p:cNvPr id="213" name="Shape 213"/>
        <p:cNvGrpSpPr/>
        <p:nvPr/>
      </p:nvGrpSpPr>
      <p:grpSpPr>
        <a:xfrm>
          <a:off x="0" y="0"/>
          <a:ext cx="0" cy="0"/>
          <a:chOff x="0" y="0"/>
          <a:chExt cx="0" cy="0"/>
        </a:xfrm>
      </p:grpSpPr>
      <p:sp>
        <p:nvSpPr>
          <p:cNvPr id="214" name="Google Shape;214;p39"/>
          <p:cNvSpPr/>
          <p:nvPr/>
        </p:nvSpPr>
        <p:spPr>
          <a:xfrm>
            <a:off x="2286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5" name="Google Shape;215;p39"/>
          <p:cNvSpPr/>
          <p:nvPr/>
        </p:nvSpPr>
        <p:spPr>
          <a:xfrm>
            <a:off x="317055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6" name="Google Shape;216;p39"/>
          <p:cNvSpPr/>
          <p:nvPr/>
        </p:nvSpPr>
        <p:spPr>
          <a:xfrm>
            <a:off x="61125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7" name="Google Shape;217;p39"/>
          <p:cNvSpPr/>
          <p:nvPr/>
        </p:nvSpPr>
        <p:spPr>
          <a:xfrm>
            <a:off x="6112500" y="122647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8" name="Google Shape;218;p39"/>
          <p:cNvSpPr/>
          <p:nvPr/>
        </p:nvSpPr>
        <p:spPr>
          <a:xfrm>
            <a:off x="3170550" y="1226400"/>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9" name="Google Shape;219;p3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20" name="Google Shape;220;p3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21" name="Google Shape;221;p39"/>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22" name="Google Shape;222;p3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223" name="Google Shape;223;p39"/>
          <p:cNvSpPr/>
          <p:nvPr/>
        </p:nvSpPr>
        <p:spPr>
          <a:xfrm>
            <a:off x="228600" y="1226475"/>
            <a:ext cx="2790000" cy="179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24" name="Google Shape;224;p39"/>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25" name="Google Shape;225;p39"/>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6" name="Google Shape;226;p39"/>
          <p:cNvSpPr txBox="1"/>
          <p:nvPr>
            <p:ph idx="5" type="body"/>
          </p:nvPr>
        </p:nvSpPr>
        <p:spPr>
          <a:xfrm>
            <a:off x="32127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7" name="Google Shape;227;p39"/>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8" name="Google Shape;228;p39"/>
          <p:cNvSpPr txBox="1"/>
          <p:nvPr>
            <p:ph idx="7" type="body"/>
          </p:nvPr>
        </p:nvSpPr>
        <p:spPr>
          <a:xfrm>
            <a:off x="3262800"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9" name="Google Shape;229;p39"/>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0" name="Google Shape;230;p39"/>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1" name="Google Shape;231;p39"/>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2" name="Google Shape;232;p39"/>
          <p:cNvSpPr txBox="1"/>
          <p:nvPr>
            <p:ph idx="14" type="body"/>
          </p:nvPr>
        </p:nvSpPr>
        <p:spPr>
          <a:xfrm>
            <a:off x="6204325"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3" name="Google Shape;233;p39"/>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4" name="Google Shape;234;p39"/>
          <p:cNvSpPr txBox="1"/>
          <p:nvPr>
            <p:ph idx="16" type="body"/>
          </p:nvPr>
        </p:nvSpPr>
        <p:spPr>
          <a:xfrm>
            <a:off x="3262800"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2">
    <p:spTree>
      <p:nvGrpSpPr>
        <p:cNvPr id="235" name="Shape 235"/>
        <p:cNvGrpSpPr/>
        <p:nvPr/>
      </p:nvGrpSpPr>
      <p:grpSpPr>
        <a:xfrm>
          <a:off x="0" y="0"/>
          <a:ext cx="0" cy="0"/>
          <a:chOff x="0" y="0"/>
          <a:chExt cx="0" cy="0"/>
        </a:xfrm>
      </p:grpSpPr>
      <p:sp>
        <p:nvSpPr>
          <p:cNvPr id="236" name="Google Shape;236;p40"/>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237" name="Google Shape;237;p40"/>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p</a:t>
            </a:r>
            <a:r>
              <a:rPr lang="en-GB" sz="900">
                <a:solidFill>
                  <a:schemeClr val="dk1"/>
                </a:solidFill>
                <a:latin typeface="Familjen Grotesk"/>
                <a:ea typeface="Familjen Grotesk"/>
                <a:cs typeface="Familjen Grotesk"/>
                <a:sym typeface="Familjen Grotesk"/>
              </a:rPr>
              <a:t>g. </a:t>
            </a:r>
            <a:endParaRPr sz="900">
              <a:solidFill>
                <a:schemeClr val="dk1"/>
              </a:solidFill>
              <a:latin typeface="Familjen Grotesk"/>
              <a:ea typeface="Familjen Grotesk"/>
              <a:cs typeface="Familjen Grotesk"/>
              <a:sym typeface="Familjen Grotesk"/>
            </a:endParaRPr>
          </a:p>
        </p:txBody>
      </p:sp>
      <p:sp>
        <p:nvSpPr>
          <p:cNvPr id="238" name="Google Shape;238;p40"/>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39" name="Google Shape;239;p40"/>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chemeClr val="dk1"/>
                </a:solidFill>
                <a:latin typeface="Familjen Grotesk"/>
                <a:ea typeface="Familjen Grotesk"/>
                <a:cs typeface="Familjen Grotesk"/>
                <a:sym typeface="Familjen Grotesk"/>
              </a:rPr>
              <a:t>09.14.</a:t>
            </a:r>
            <a:r>
              <a:rPr lang="en-GB" sz="900">
                <a:solidFill>
                  <a:schemeClr val="dk1"/>
                </a:solidFill>
                <a:latin typeface="Familjen Grotesk"/>
                <a:ea typeface="Familjen Grotesk"/>
                <a:cs typeface="Familjen Grotesk"/>
                <a:sym typeface="Familjen Grotesk"/>
              </a:rPr>
              <a:t>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2_1">
    <p:spTree>
      <p:nvGrpSpPr>
        <p:cNvPr id="240" name="Shape 240"/>
        <p:cNvGrpSpPr/>
        <p:nvPr/>
      </p:nvGrpSpPr>
      <p:grpSpPr>
        <a:xfrm>
          <a:off x="0" y="0"/>
          <a:ext cx="0" cy="0"/>
          <a:chOff x="0" y="0"/>
          <a:chExt cx="0" cy="0"/>
        </a:xfrm>
      </p:grpSpPr>
      <p:sp>
        <p:nvSpPr>
          <p:cNvPr id="241" name="Google Shape;241;p41"/>
          <p:cNvSpPr txBox="1"/>
          <p:nvPr>
            <p:ph idx="1" type="subTitle"/>
          </p:nvPr>
        </p:nvSpPr>
        <p:spPr>
          <a:xfrm>
            <a:off x="1771198" y="3024500"/>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41"/>
          <p:cNvSpPr txBox="1"/>
          <p:nvPr>
            <p:ph idx="2" type="subTitle"/>
          </p:nvPr>
        </p:nvSpPr>
        <p:spPr>
          <a:xfrm>
            <a:off x="177119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41"/>
          <p:cNvSpPr txBox="1"/>
          <p:nvPr>
            <p:ph idx="3" type="subTitle"/>
          </p:nvPr>
        </p:nvSpPr>
        <p:spPr>
          <a:xfrm>
            <a:off x="1771198" y="2356467"/>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41"/>
          <p:cNvSpPr txBox="1"/>
          <p:nvPr>
            <p:ph idx="4" type="subTitle"/>
          </p:nvPr>
        </p:nvSpPr>
        <p:spPr>
          <a:xfrm>
            <a:off x="10405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41"/>
          <p:cNvSpPr txBox="1"/>
          <p:nvPr>
            <p:ph idx="5" type="subTitle"/>
          </p:nvPr>
        </p:nvSpPr>
        <p:spPr>
          <a:xfrm>
            <a:off x="10405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41"/>
          <p:cNvSpPr txBox="1"/>
          <p:nvPr>
            <p:ph idx="6" type="subTitle"/>
          </p:nvPr>
        </p:nvSpPr>
        <p:spPr>
          <a:xfrm>
            <a:off x="104050" y="31360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41"/>
          <p:cNvSpPr txBox="1"/>
          <p:nvPr>
            <p:ph idx="7" type="subTitle"/>
          </p:nvPr>
        </p:nvSpPr>
        <p:spPr>
          <a:xfrm>
            <a:off x="94072"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41"/>
          <p:cNvSpPr txBox="1"/>
          <p:nvPr>
            <p:ph idx="8" type="subTitle"/>
          </p:nvPr>
        </p:nvSpPr>
        <p:spPr>
          <a:xfrm>
            <a:off x="4651939"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41"/>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rtl="0" algn="l">
              <a:buNone/>
              <a:defRPr/>
            </a:lvl1pPr>
            <a:lvl2pPr lvl="1" rtl="0" algn="l">
              <a:buNone/>
              <a:defRPr/>
            </a:lvl2pPr>
            <a:lvl3pPr lvl="2" rtl="0" algn="l">
              <a:buNone/>
              <a:defRPr/>
            </a:lvl3pPr>
            <a:lvl4pPr lvl="3" rtl="0" algn="l">
              <a:buNone/>
              <a:defRPr/>
            </a:lvl4pPr>
            <a:lvl5pPr lvl="4" rtl="0" algn="l">
              <a:buNone/>
              <a:defRPr/>
            </a:lvl5pPr>
            <a:lvl6pPr lvl="5" rtl="0" algn="l">
              <a:buNone/>
              <a:defRPr/>
            </a:lvl6pPr>
            <a:lvl7pPr lvl="6" rtl="0" algn="l">
              <a:buNone/>
              <a:defRPr/>
            </a:lvl7pPr>
            <a:lvl8pPr lvl="7" rtl="0" algn="l">
              <a:buNone/>
              <a:defRPr/>
            </a:lvl8pPr>
            <a:lvl9pPr lvl="8" rtl="0" algn="l">
              <a:buNone/>
              <a:defRPr/>
            </a:lvl9pPr>
          </a:lstStyle>
          <a:p>
            <a:pPr indent="0" lvl="0" marL="0" rtl="0" algn="l">
              <a:spcBef>
                <a:spcPts val="0"/>
              </a:spcBef>
              <a:spcAft>
                <a:spcPts val="0"/>
              </a:spcAft>
              <a:buNone/>
            </a:pPr>
            <a:fld id="{00000000-1234-1234-1234-123412341234}" type="slidenum">
              <a:rPr lang="en-GB"/>
              <a:t>‹#›</a:t>
            </a:fld>
            <a:endParaRPr/>
          </a:p>
        </p:txBody>
      </p:sp>
      <p:sp>
        <p:nvSpPr>
          <p:cNvPr id="250" name="Google Shape;250;p41"/>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51" name="Google Shape;251;p41"/>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52" name="Google Shape;252;p41"/>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chemeClr val="dk1"/>
                </a:solidFill>
                <a:latin typeface="Familjen Grotesk"/>
                <a:ea typeface="Familjen Grotesk"/>
                <a:cs typeface="Familjen Grotesk"/>
                <a:sym typeface="Familjen Grotesk"/>
              </a:rPr>
              <a:t>09.14.</a:t>
            </a:r>
            <a:r>
              <a:rPr lang="en-GB" sz="900">
                <a:solidFill>
                  <a:schemeClr val="dk1"/>
                </a:solidFill>
                <a:latin typeface="Familjen Grotesk"/>
                <a:ea typeface="Familjen Grotesk"/>
                <a:cs typeface="Familjen Grotesk"/>
                <a:sym typeface="Familjen Grotesk"/>
              </a:rPr>
              <a:t>20XX</a:t>
            </a:r>
            <a:endParaRPr sz="900">
              <a:solidFill>
                <a:schemeClr val="dk1"/>
              </a:solidFill>
              <a:latin typeface="Familjen Grotesk"/>
              <a:ea typeface="Familjen Grotesk"/>
              <a:cs typeface="Familjen Grotesk"/>
              <a:sym typeface="Familjen Grotesk"/>
            </a:endParaRPr>
          </a:p>
        </p:txBody>
      </p:sp>
      <p:sp>
        <p:nvSpPr>
          <p:cNvPr id="253" name="Google Shape;253;p41"/>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254" name="Google Shape;254;p41"/>
          <p:cNvCxnSpPr/>
          <p:nvPr/>
        </p:nvCxnSpPr>
        <p:spPr>
          <a:xfrm>
            <a:off x="4515550" y="1368725"/>
            <a:ext cx="0" cy="3425700"/>
          </a:xfrm>
          <a:prstGeom prst="straightConnector1">
            <a:avLst/>
          </a:prstGeom>
          <a:noFill/>
          <a:ln cap="flat" cmpd="sng" w="9525">
            <a:solidFill>
              <a:schemeClr val="accent1"/>
            </a:solidFill>
            <a:prstDash val="solid"/>
            <a:round/>
            <a:headEnd len="med" w="med" type="none"/>
            <a:tailEnd len="med" w="med" type="none"/>
          </a:ln>
        </p:spPr>
      </p:cxnSp>
      <p:sp>
        <p:nvSpPr>
          <p:cNvPr id="255" name="Google Shape;255;p41"/>
          <p:cNvSpPr txBox="1"/>
          <p:nvPr>
            <p:ph idx="9" type="subTitle"/>
          </p:nvPr>
        </p:nvSpPr>
        <p:spPr>
          <a:xfrm>
            <a:off x="467690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41"/>
          <p:cNvSpPr txBox="1"/>
          <p:nvPr>
            <p:ph idx="13" type="subTitle"/>
          </p:nvPr>
        </p:nvSpPr>
        <p:spPr>
          <a:xfrm>
            <a:off x="467690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41"/>
          <p:cNvSpPr txBox="1"/>
          <p:nvPr>
            <p:ph idx="14" type="subTitle"/>
          </p:nvPr>
        </p:nvSpPr>
        <p:spPr>
          <a:xfrm>
            <a:off x="4676900" y="30598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1"/>
          <p:cNvSpPr txBox="1"/>
          <p:nvPr>
            <p:ph idx="15" type="subTitle"/>
          </p:nvPr>
        </p:nvSpPr>
        <p:spPr>
          <a:xfrm>
            <a:off x="4676900" y="3655300"/>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41"/>
          <p:cNvSpPr txBox="1"/>
          <p:nvPr>
            <p:ph idx="16" type="subTitle"/>
          </p:nvPr>
        </p:nvSpPr>
        <p:spPr>
          <a:xfrm>
            <a:off x="4676900" y="4326883"/>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1"/>
          <p:cNvSpPr txBox="1"/>
          <p:nvPr>
            <p:ph idx="17" type="subTitle"/>
          </p:nvPr>
        </p:nvSpPr>
        <p:spPr>
          <a:xfrm>
            <a:off x="6411748" y="296318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41"/>
          <p:cNvSpPr txBox="1"/>
          <p:nvPr>
            <p:ph idx="18" type="subTitle"/>
          </p:nvPr>
        </p:nvSpPr>
        <p:spPr>
          <a:xfrm>
            <a:off x="641174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1"/>
          <p:cNvSpPr txBox="1"/>
          <p:nvPr>
            <p:ph idx="19" type="subTitle"/>
          </p:nvPr>
        </p:nvSpPr>
        <p:spPr>
          <a:xfrm>
            <a:off x="6411748" y="236390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41"/>
          <p:cNvSpPr txBox="1"/>
          <p:nvPr>
            <p:ph idx="20" type="subTitle"/>
          </p:nvPr>
        </p:nvSpPr>
        <p:spPr>
          <a:xfrm>
            <a:off x="6411748" y="356245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1"/>
          <p:cNvSpPr txBox="1"/>
          <p:nvPr>
            <p:ph idx="21" type="subTitle"/>
          </p:nvPr>
        </p:nvSpPr>
        <p:spPr>
          <a:xfrm>
            <a:off x="6411748" y="42379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5" name="Google Shape;265;p41"/>
          <p:cNvCxnSpPr/>
          <p:nvPr/>
        </p:nvCxnSpPr>
        <p:spPr>
          <a:xfrm>
            <a:off x="200117" y="3089629"/>
            <a:ext cx="4082100" cy="0"/>
          </a:xfrm>
          <a:prstGeom prst="straightConnector1">
            <a:avLst/>
          </a:prstGeom>
          <a:noFill/>
          <a:ln cap="flat" cmpd="sng" w="19050">
            <a:solidFill>
              <a:schemeClr val="accent1"/>
            </a:solidFill>
            <a:prstDash val="solid"/>
            <a:round/>
            <a:headEnd len="med" w="med" type="none"/>
            <a:tailEnd len="med" w="med" type="none"/>
          </a:ln>
        </p:spPr>
      </p:cxnSp>
      <p:cxnSp>
        <p:nvCxnSpPr>
          <p:cNvPr id="266" name="Google Shape;266;p41"/>
          <p:cNvCxnSpPr/>
          <p:nvPr/>
        </p:nvCxnSpPr>
        <p:spPr>
          <a:xfrm>
            <a:off x="4786525" y="4282704"/>
            <a:ext cx="4082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Executive Summary">
  <p:cSld name="TITLE_1_1">
    <p:spTree>
      <p:nvGrpSpPr>
        <p:cNvPr id="267" name="Shape 267"/>
        <p:cNvGrpSpPr/>
        <p:nvPr/>
      </p:nvGrpSpPr>
      <p:grpSpPr>
        <a:xfrm>
          <a:off x="0" y="0"/>
          <a:ext cx="0" cy="0"/>
          <a:chOff x="0" y="0"/>
          <a:chExt cx="0" cy="0"/>
        </a:xfrm>
      </p:grpSpPr>
      <p:sp>
        <p:nvSpPr>
          <p:cNvPr id="268" name="Google Shape;268;p42"/>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69" name="Google Shape;269;p42"/>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0" name="Google Shape;270;p42"/>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71" name="Google Shape;271;p42"/>
          <p:cNvSpPr txBox="1"/>
          <p:nvPr>
            <p:ph idx="4" type="body"/>
          </p:nvPr>
        </p:nvSpPr>
        <p:spPr>
          <a:xfrm>
            <a:off x="212473" y="1023597"/>
            <a:ext cx="3560400" cy="989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cxnSp>
        <p:nvCxnSpPr>
          <p:cNvPr id="272" name="Google Shape;272;p42"/>
          <p:cNvCxnSpPr/>
          <p:nvPr/>
        </p:nvCxnSpPr>
        <p:spPr>
          <a:xfrm>
            <a:off x="226950" y="4635025"/>
            <a:ext cx="34260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42"/>
          <p:cNvCxnSpPr/>
          <p:nvPr/>
        </p:nvCxnSpPr>
        <p:spPr>
          <a:xfrm>
            <a:off x="226950" y="4326850"/>
            <a:ext cx="3426000" cy="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42"/>
          <p:cNvSpPr/>
          <p:nvPr/>
        </p:nvSpPr>
        <p:spPr>
          <a:xfrm>
            <a:off x="730821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5" name="Google Shape;275;p42"/>
          <p:cNvSpPr txBox="1"/>
          <p:nvPr>
            <p:ph idx="5" type="body"/>
          </p:nvPr>
        </p:nvSpPr>
        <p:spPr>
          <a:xfrm>
            <a:off x="730821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6" name="Google Shape;276;p42"/>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7" name="Google Shape;277;p42"/>
          <p:cNvSpPr/>
          <p:nvPr/>
        </p:nvSpPr>
        <p:spPr>
          <a:xfrm>
            <a:off x="7308198"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8" name="Google Shape;278;p42"/>
          <p:cNvSpPr txBox="1"/>
          <p:nvPr>
            <p:ph idx="7" type="body"/>
          </p:nvPr>
        </p:nvSpPr>
        <p:spPr>
          <a:xfrm>
            <a:off x="7308200"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9" name="Google Shape;279;p42"/>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80" name="Google Shape;280;p42"/>
          <p:cNvSpPr/>
          <p:nvPr/>
        </p:nvSpPr>
        <p:spPr>
          <a:xfrm>
            <a:off x="3959148"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81" name="Google Shape;281;p42"/>
          <p:cNvSpPr txBox="1"/>
          <p:nvPr>
            <p:ph idx="9" type="body"/>
          </p:nvPr>
        </p:nvSpPr>
        <p:spPr>
          <a:xfrm>
            <a:off x="3959150"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2" name="Google Shape;282;p42"/>
          <p:cNvSpPr/>
          <p:nvPr/>
        </p:nvSpPr>
        <p:spPr>
          <a:xfrm>
            <a:off x="3959150" y="3325508"/>
            <a:ext cx="1607100" cy="78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83" name="Google Shape;283;p42"/>
          <p:cNvSpPr txBox="1"/>
          <p:nvPr>
            <p:ph idx="13" type="subTitle"/>
          </p:nvPr>
        </p:nvSpPr>
        <p:spPr>
          <a:xfrm>
            <a:off x="3959150" y="3325475"/>
            <a:ext cx="1607100" cy="782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84" name="Google Shape;284;p42"/>
          <p:cNvSpPr txBox="1"/>
          <p:nvPr>
            <p:ph idx="1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5" name="Google Shape;285;p42"/>
          <p:cNvSpPr txBox="1"/>
          <p:nvPr>
            <p:ph idx="1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6" name="Google Shape;286;p4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287" name="Google Shape;287;p42"/>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288" name="Google Shape;288;p42"/>
          <p:cNvCxnSpPr/>
          <p:nvPr/>
        </p:nvCxnSpPr>
        <p:spPr>
          <a:xfrm>
            <a:off x="3952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42"/>
          <p:cNvCxnSpPr/>
          <p:nvPr/>
        </p:nvCxnSpPr>
        <p:spPr>
          <a:xfrm>
            <a:off x="5070844"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42"/>
          <p:cNvCxnSpPr/>
          <p:nvPr/>
        </p:nvCxnSpPr>
        <p:spPr>
          <a:xfrm>
            <a:off x="6189289"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42"/>
          <p:cNvCxnSpPr/>
          <p:nvPr/>
        </p:nvCxnSpPr>
        <p:spPr>
          <a:xfrm>
            <a:off x="7307733"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42"/>
          <p:cNvCxnSpPr/>
          <p:nvPr/>
        </p:nvCxnSpPr>
        <p:spPr>
          <a:xfrm>
            <a:off x="8426178"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42"/>
          <p:cNvCxnSpPr/>
          <p:nvPr/>
        </p:nvCxnSpPr>
        <p:spPr>
          <a:xfrm>
            <a:off x="4511622"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42"/>
          <p:cNvCxnSpPr/>
          <p:nvPr/>
        </p:nvCxnSpPr>
        <p:spPr>
          <a:xfrm>
            <a:off x="5630067"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42"/>
          <p:cNvCxnSpPr/>
          <p:nvPr/>
        </p:nvCxnSpPr>
        <p:spPr>
          <a:xfrm>
            <a:off x="6748511"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42"/>
          <p:cNvCxnSpPr/>
          <p:nvPr/>
        </p:nvCxnSpPr>
        <p:spPr>
          <a:xfrm>
            <a:off x="7866956"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42"/>
          <p:cNvCxnSpPr/>
          <p:nvPr/>
        </p:nvCxnSpPr>
        <p:spPr>
          <a:xfrm>
            <a:off x="8985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42"/>
          <p:cNvCxnSpPr/>
          <p:nvPr/>
        </p:nvCxnSpPr>
        <p:spPr>
          <a:xfrm>
            <a:off x="71940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42"/>
          <p:cNvCxnSpPr/>
          <p:nvPr/>
        </p:nvCxnSpPr>
        <p:spPr>
          <a:xfrm>
            <a:off x="120876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42"/>
          <p:cNvCxnSpPr/>
          <p:nvPr/>
        </p:nvCxnSpPr>
        <p:spPr>
          <a:xfrm>
            <a:off x="169812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42"/>
          <p:cNvCxnSpPr/>
          <p:nvPr/>
        </p:nvCxnSpPr>
        <p:spPr>
          <a:xfrm>
            <a:off x="218748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42"/>
          <p:cNvSpPr/>
          <p:nvPr/>
        </p:nvSpPr>
        <p:spPr>
          <a:xfrm>
            <a:off x="229843" y="4125475"/>
            <a:ext cx="3425935" cy="838687"/>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cxnSp>
        <p:nvCxnSpPr>
          <p:cNvPr id="303" name="Google Shape;303;p42"/>
          <p:cNvCxnSpPr/>
          <p:nvPr/>
        </p:nvCxnSpPr>
        <p:spPr>
          <a:xfrm>
            <a:off x="267684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42"/>
          <p:cNvCxnSpPr/>
          <p:nvPr/>
        </p:nvCxnSpPr>
        <p:spPr>
          <a:xfrm>
            <a:off x="316620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42"/>
          <p:cNvSpPr/>
          <p:nvPr/>
        </p:nvSpPr>
        <p:spPr>
          <a:xfrm>
            <a:off x="5633673"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6" name="Google Shape;306;p42"/>
          <p:cNvSpPr txBox="1"/>
          <p:nvPr>
            <p:ph idx="16" type="body"/>
          </p:nvPr>
        </p:nvSpPr>
        <p:spPr>
          <a:xfrm>
            <a:off x="5633675"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07" name="Google Shape;307;p42"/>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308" name="Google Shape;308;p42"/>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309" name="Google Shape;309;p42"/>
          <p:cNvSpPr/>
          <p:nvPr/>
        </p:nvSpPr>
        <p:spPr>
          <a:xfrm>
            <a:off x="563366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10" name="Google Shape;310;p42"/>
          <p:cNvSpPr txBox="1"/>
          <p:nvPr>
            <p:ph idx="19" type="body"/>
          </p:nvPr>
        </p:nvSpPr>
        <p:spPr>
          <a:xfrm>
            <a:off x="563366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11" name="Google Shape;311;p42"/>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312" name="Google Shape;312;p42"/>
          <p:cNvSpPr txBox="1"/>
          <p:nvPr>
            <p:ph idx="2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3" name="Google Shape;313;p42"/>
          <p:cNvSpPr txBox="1"/>
          <p:nvPr>
            <p:ph idx="22" type="subTitle"/>
          </p:nvPr>
        </p:nvSpPr>
        <p:spPr>
          <a:xfrm>
            <a:off x="50520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4" name="Google Shape;314;p42"/>
          <p:cNvSpPr txBox="1"/>
          <p:nvPr>
            <p:ph idx="23" type="subTitle"/>
          </p:nvPr>
        </p:nvSpPr>
        <p:spPr>
          <a:xfrm>
            <a:off x="728886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5" name="Google Shape;315;p42"/>
          <p:cNvSpPr txBox="1"/>
          <p:nvPr>
            <p:ph idx="24" type="subTitle"/>
          </p:nvPr>
        </p:nvSpPr>
        <p:spPr>
          <a:xfrm>
            <a:off x="84073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6" name="Google Shape;316;p42"/>
          <p:cNvSpPr txBox="1"/>
          <p:nvPr>
            <p:ph idx="25" type="subTitle"/>
          </p:nvPr>
        </p:nvSpPr>
        <p:spPr>
          <a:xfrm>
            <a:off x="61704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7" name="Google Shape;317;p42"/>
          <p:cNvSpPr txBox="1"/>
          <p:nvPr>
            <p:ph idx="26" type="subTitle"/>
          </p:nvPr>
        </p:nvSpPr>
        <p:spPr>
          <a:xfrm>
            <a:off x="3946300" y="2211525"/>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18" name="Google Shape;318;p42"/>
          <p:cNvSpPr txBox="1"/>
          <p:nvPr>
            <p:ph idx="27" type="subTitle"/>
          </p:nvPr>
        </p:nvSpPr>
        <p:spPr>
          <a:xfrm>
            <a:off x="56192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19" name="Google Shape;319;p42"/>
          <p:cNvSpPr txBox="1"/>
          <p:nvPr>
            <p:ph idx="28" type="subTitle"/>
          </p:nvPr>
        </p:nvSpPr>
        <p:spPr>
          <a:xfrm>
            <a:off x="73028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20" name="Google Shape;320;p42"/>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42"/>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42"/>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42"/>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324" name="Google Shape;324;p42"/>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25" name="Google Shape;325;p42"/>
          <p:cNvSpPr txBox="1"/>
          <p:nvPr>
            <p:ph idx="34" type="subTitle"/>
          </p:nvPr>
        </p:nvSpPr>
        <p:spPr>
          <a:xfrm>
            <a:off x="220150" y="3826873"/>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326" name="Google Shape;326;p42"/>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27" name="Google Shape;327;p42"/>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328" name="Google Shape;328;p42"/>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29" name="Google Shape;329;p42"/>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330" name="Google Shape;330;p42"/>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331" name="Google Shape;331;p42"/>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4">
    <p:bg>
      <p:bgPr>
        <a:solidFill>
          <a:schemeClr val="dk2"/>
        </a:solidFill>
      </p:bgPr>
    </p:bg>
    <p:spTree>
      <p:nvGrpSpPr>
        <p:cNvPr id="332" name="Shape 332"/>
        <p:cNvGrpSpPr/>
        <p:nvPr/>
      </p:nvGrpSpPr>
      <p:grpSpPr>
        <a:xfrm>
          <a:off x="0" y="0"/>
          <a:ext cx="0" cy="0"/>
          <a:chOff x="0" y="0"/>
          <a:chExt cx="0" cy="0"/>
        </a:xfrm>
      </p:grpSpPr>
      <p:sp>
        <p:nvSpPr>
          <p:cNvPr id="333" name="Google Shape;333;p43"/>
          <p:cNvSpPr txBox="1"/>
          <p:nvPr/>
        </p:nvSpPr>
        <p:spPr>
          <a:xfrm>
            <a:off x="151500" y="-149638"/>
            <a:ext cx="1478700" cy="657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GB" sz="14400">
                <a:solidFill>
                  <a:schemeClr val="accent2"/>
                </a:solidFill>
                <a:latin typeface="Familjen Grotesk"/>
                <a:ea typeface="Familjen Grotesk"/>
                <a:cs typeface="Familjen Grotesk"/>
                <a:sym typeface="Familjen Grotesk"/>
              </a:rPr>
              <a:t>“</a:t>
            </a:r>
            <a:endParaRPr b="1" sz="14400">
              <a:solidFill>
                <a:schemeClr val="accent2"/>
              </a:solidFill>
              <a:latin typeface="Familjen Grotesk"/>
              <a:ea typeface="Familjen Grotesk"/>
              <a:cs typeface="Familjen Grotesk"/>
              <a:sym typeface="Familjen Grotesk"/>
            </a:endParaRPr>
          </a:p>
        </p:txBody>
      </p:sp>
      <p:sp>
        <p:nvSpPr>
          <p:cNvPr id="334" name="Google Shape;334;p4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5" name="Google Shape;335;p4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36" name="Google Shape;336;p4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337" name="Google Shape;337;p43"/>
          <p:cNvSpPr txBox="1"/>
          <p:nvPr>
            <p:ph idx="3" type="body"/>
          </p:nvPr>
        </p:nvSpPr>
        <p:spPr>
          <a:xfrm>
            <a:off x="1664044" y="349775"/>
            <a:ext cx="6903000" cy="3683100"/>
          </a:xfrm>
          <a:prstGeom prst="rect">
            <a:avLst/>
          </a:prstGeom>
        </p:spPr>
        <p:txBody>
          <a:bodyPr anchorCtr="0" anchor="t" bIns="91425" lIns="91425" spcFirstLastPara="1" rIns="91425" wrap="square" tIns="91425">
            <a:noAutofit/>
          </a:bodyPr>
          <a:lstStyle>
            <a:lvl1pPr indent="-457200" lvl="0" marL="457200">
              <a:lnSpc>
                <a:spcPct val="85000"/>
              </a:lnSpc>
              <a:spcBef>
                <a:spcPts val="0"/>
              </a:spcBef>
              <a:spcAft>
                <a:spcPts val="0"/>
              </a:spcAft>
              <a:buSzPts val="3600"/>
              <a:buChar char="●"/>
              <a:defRPr sz="3600"/>
            </a:lvl1pPr>
            <a:lvl2pPr indent="-457200" lvl="1" marL="914400">
              <a:lnSpc>
                <a:spcPct val="85000"/>
              </a:lnSpc>
              <a:spcBef>
                <a:spcPts val="0"/>
              </a:spcBef>
              <a:spcAft>
                <a:spcPts val="0"/>
              </a:spcAft>
              <a:buSzPts val="3600"/>
              <a:buChar char="○"/>
              <a:defRPr sz="3600"/>
            </a:lvl2pPr>
            <a:lvl3pPr indent="-457200" lvl="2" marL="1371600">
              <a:lnSpc>
                <a:spcPct val="85000"/>
              </a:lnSpc>
              <a:spcBef>
                <a:spcPts val="0"/>
              </a:spcBef>
              <a:spcAft>
                <a:spcPts val="0"/>
              </a:spcAft>
              <a:buSzPts val="3600"/>
              <a:buChar char="■"/>
              <a:defRPr sz="3600"/>
            </a:lvl3pPr>
            <a:lvl4pPr indent="-457200" lvl="3" marL="1828800">
              <a:lnSpc>
                <a:spcPct val="85000"/>
              </a:lnSpc>
              <a:spcBef>
                <a:spcPts val="0"/>
              </a:spcBef>
              <a:spcAft>
                <a:spcPts val="0"/>
              </a:spcAft>
              <a:buSzPts val="3600"/>
              <a:buChar char="●"/>
              <a:defRPr sz="3600"/>
            </a:lvl4pPr>
            <a:lvl5pPr indent="-457200" lvl="4" marL="2286000">
              <a:lnSpc>
                <a:spcPct val="85000"/>
              </a:lnSpc>
              <a:spcBef>
                <a:spcPts val="0"/>
              </a:spcBef>
              <a:spcAft>
                <a:spcPts val="0"/>
              </a:spcAft>
              <a:buSzPts val="3600"/>
              <a:buChar char="○"/>
              <a:defRPr sz="3600"/>
            </a:lvl5pPr>
            <a:lvl6pPr indent="-457200" lvl="5" marL="2743200">
              <a:lnSpc>
                <a:spcPct val="85000"/>
              </a:lnSpc>
              <a:spcBef>
                <a:spcPts val="0"/>
              </a:spcBef>
              <a:spcAft>
                <a:spcPts val="0"/>
              </a:spcAft>
              <a:buSzPts val="3600"/>
              <a:buChar char="■"/>
              <a:defRPr sz="3600"/>
            </a:lvl6pPr>
            <a:lvl7pPr indent="-457200" lvl="6" marL="3200400">
              <a:lnSpc>
                <a:spcPct val="85000"/>
              </a:lnSpc>
              <a:spcBef>
                <a:spcPts val="0"/>
              </a:spcBef>
              <a:spcAft>
                <a:spcPts val="0"/>
              </a:spcAft>
              <a:buSzPts val="3600"/>
              <a:buChar char="●"/>
              <a:defRPr sz="3600"/>
            </a:lvl7pPr>
            <a:lvl8pPr indent="-457200" lvl="7" marL="3657600">
              <a:lnSpc>
                <a:spcPct val="85000"/>
              </a:lnSpc>
              <a:spcBef>
                <a:spcPts val="0"/>
              </a:spcBef>
              <a:spcAft>
                <a:spcPts val="0"/>
              </a:spcAft>
              <a:buSzPts val="3600"/>
              <a:buChar char="○"/>
              <a:defRPr sz="3600"/>
            </a:lvl8pPr>
            <a:lvl9pPr indent="-457200" lvl="8" marL="4114800">
              <a:lnSpc>
                <a:spcPct val="85000"/>
              </a:lnSpc>
              <a:spcBef>
                <a:spcPts val="0"/>
              </a:spcBef>
              <a:spcAft>
                <a:spcPts val="0"/>
              </a:spcAft>
              <a:buSzPts val="3600"/>
              <a:buChar char="■"/>
              <a:defRPr sz="3600"/>
            </a:lvl9pPr>
          </a:lstStyle>
          <a:p/>
        </p:txBody>
      </p:sp>
      <p:sp>
        <p:nvSpPr>
          <p:cNvPr id="338" name="Google Shape;338;p43"/>
          <p:cNvSpPr txBox="1"/>
          <p:nvPr>
            <p:ph idx="4" type="subTitle"/>
          </p:nvPr>
        </p:nvSpPr>
        <p:spPr>
          <a:xfrm>
            <a:off x="1664050" y="4468300"/>
            <a:ext cx="5489700" cy="400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4_1">
    <p:bg>
      <p:bgPr>
        <a:solidFill>
          <a:schemeClr val="dk1"/>
        </a:solidFill>
      </p:bgPr>
    </p:bg>
    <p:spTree>
      <p:nvGrpSpPr>
        <p:cNvPr id="339" name="Shape 339"/>
        <p:cNvGrpSpPr/>
        <p:nvPr/>
      </p:nvGrpSpPr>
      <p:grpSpPr>
        <a:xfrm>
          <a:off x="0" y="0"/>
          <a:ext cx="0" cy="0"/>
          <a:chOff x="0" y="0"/>
          <a:chExt cx="0" cy="0"/>
        </a:xfrm>
      </p:grpSpPr>
      <p:sp>
        <p:nvSpPr>
          <p:cNvPr id="340" name="Google Shape;340;p4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41" name="Google Shape;341;p4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342" name="Google Shape;342;p4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343" name="Google Shape;343;p44"/>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344" name="Google Shape;344;p44"/>
          <p:cNvCxnSpPr/>
          <p:nvPr/>
        </p:nvCxnSpPr>
        <p:spPr>
          <a:xfrm>
            <a:off x="234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44"/>
          <p:cNvCxnSpPr/>
          <p:nvPr/>
        </p:nvCxnSpPr>
        <p:spPr>
          <a:xfrm>
            <a:off x="1474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44"/>
          <p:cNvCxnSpPr/>
          <p:nvPr/>
        </p:nvCxnSpPr>
        <p:spPr>
          <a:xfrm>
            <a:off x="27132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44"/>
          <p:cNvCxnSpPr/>
          <p:nvPr/>
        </p:nvCxnSpPr>
        <p:spPr>
          <a:xfrm>
            <a:off x="39524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44"/>
          <p:cNvCxnSpPr/>
          <p:nvPr/>
        </p:nvCxnSpPr>
        <p:spPr>
          <a:xfrm>
            <a:off x="51916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44"/>
          <p:cNvCxnSpPr/>
          <p:nvPr/>
        </p:nvCxnSpPr>
        <p:spPr>
          <a:xfrm>
            <a:off x="6430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44"/>
          <p:cNvCxnSpPr/>
          <p:nvPr/>
        </p:nvCxnSpPr>
        <p:spPr>
          <a:xfrm>
            <a:off x="7670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44"/>
          <p:cNvCxnSpPr/>
          <p:nvPr/>
        </p:nvCxnSpPr>
        <p:spPr>
          <a:xfrm>
            <a:off x="8909200" y="1193550"/>
            <a:ext cx="0" cy="369150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44"/>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353" name="Google Shape;353;p44"/>
          <p:cNvSpPr txBox="1"/>
          <p:nvPr>
            <p:ph idx="4"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4" name="Google Shape;354;p44"/>
          <p:cNvSpPr txBox="1"/>
          <p:nvPr>
            <p:ph idx="5"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5" name="Google Shape;355;p44"/>
          <p:cNvSpPr txBox="1"/>
          <p:nvPr>
            <p:ph idx="6"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6" name="Google Shape;356;p44"/>
          <p:cNvSpPr txBox="1"/>
          <p:nvPr>
            <p:ph idx="7"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7" name="Google Shape;357;p44"/>
          <p:cNvSpPr txBox="1"/>
          <p:nvPr>
            <p:ph idx="8"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8" name="Google Shape;358;p44"/>
          <p:cNvSpPr txBox="1"/>
          <p:nvPr>
            <p:ph idx="9"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9" name="Google Shape;359;p44"/>
          <p:cNvSpPr txBox="1"/>
          <p:nvPr>
            <p:ph idx="13"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hart">
  <p:cSld name="BLANK_1_5">
    <p:bg>
      <p:bgPr>
        <a:solidFill>
          <a:schemeClr val="lt1"/>
        </a:solidFill>
      </p:bgPr>
    </p:bg>
    <p:spTree>
      <p:nvGrpSpPr>
        <p:cNvPr id="360" name="Shape 360"/>
        <p:cNvGrpSpPr/>
        <p:nvPr/>
      </p:nvGrpSpPr>
      <p:grpSpPr>
        <a:xfrm>
          <a:off x="0" y="0"/>
          <a:ext cx="0" cy="0"/>
          <a:chOff x="0" y="0"/>
          <a:chExt cx="0" cy="0"/>
        </a:xfrm>
      </p:grpSpPr>
      <p:sp>
        <p:nvSpPr>
          <p:cNvPr id="361" name="Google Shape;361;p4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2" name="Google Shape;362;p4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63" name="Google Shape;363;p4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364" name="Google Shape;364;p45"/>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365" name="Google Shape;365;p45"/>
          <p:cNvGrpSpPr/>
          <p:nvPr/>
        </p:nvGrpSpPr>
        <p:grpSpPr>
          <a:xfrm>
            <a:off x="234275" y="1193325"/>
            <a:ext cx="8682900" cy="3704450"/>
            <a:chOff x="234275" y="1193325"/>
            <a:chExt cx="8682900" cy="3704450"/>
          </a:xfrm>
        </p:grpSpPr>
        <p:cxnSp>
          <p:nvCxnSpPr>
            <p:cNvPr id="366" name="Google Shape;366;p45"/>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45"/>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45"/>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45"/>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370" name="Google Shape;370;p45"/>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71" name="Google Shape;371;p45"/>
          <p:cNvSpPr txBox="1"/>
          <p:nvPr>
            <p:ph idx="4" type="subTitle"/>
          </p:nvPr>
        </p:nvSpPr>
        <p:spPr>
          <a:xfrm>
            <a:off x="207975" y="10657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2" name="Google Shape;372;p45"/>
          <p:cNvSpPr txBox="1"/>
          <p:nvPr>
            <p:ph idx="5" type="subTitle"/>
          </p:nvPr>
        </p:nvSpPr>
        <p:spPr>
          <a:xfrm>
            <a:off x="207975" y="1803028"/>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3" name="Google Shape;373;p45"/>
          <p:cNvSpPr txBox="1"/>
          <p:nvPr>
            <p:ph idx="6" type="subTitle"/>
          </p:nvPr>
        </p:nvSpPr>
        <p:spPr>
          <a:xfrm>
            <a:off x="207975" y="276504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4" name="Google Shape;374;p45"/>
          <p:cNvSpPr txBox="1"/>
          <p:nvPr>
            <p:ph idx="7" type="subTitle"/>
          </p:nvPr>
        </p:nvSpPr>
        <p:spPr>
          <a:xfrm>
            <a:off x="207975" y="37430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5" name="Google Shape;375;p45"/>
          <p:cNvSpPr txBox="1"/>
          <p:nvPr>
            <p:ph idx="8" type="subTitle"/>
          </p:nvPr>
        </p:nvSpPr>
        <p:spPr>
          <a:xfrm>
            <a:off x="1656927"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6" name="Google Shape;376;p45"/>
          <p:cNvSpPr txBox="1"/>
          <p:nvPr>
            <p:ph idx="9" type="subTitle"/>
          </p:nvPr>
        </p:nvSpPr>
        <p:spPr>
          <a:xfrm>
            <a:off x="3200680"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7" name="Google Shape;377;p45"/>
          <p:cNvSpPr txBox="1"/>
          <p:nvPr>
            <p:ph idx="13" type="subTitle"/>
          </p:nvPr>
        </p:nvSpPr>
        <p:spPr>
          <a:xfrm>
            <a:off x="4745382"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8" name="Google Shape;378;p45"/>
          <p:cNvSpPr txBox="1"/>
          <p:nvPr>
            <p:ph idx="14" type="subTitle"/>
          </p:nvPr>
        </p:nvSpPr>
        <p:spPr>
          <a:xfrm>
            <a:off x="6290585"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9" name="Google Shape;379;p45"/>
          <p:cNvSpPr txBox="1"/>
          <p:nvPr>
            <p:ph idx="15" type="subTitle"/>
          </p:nvPr>
        </p:nvSpPr>
        <p:spPr>
          <a:xfrm>
            <a:off x="7839538"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ey Stats">
  <p:cSld name="CUSTOM_1_2_2_1">
    <p:bg>
      <p:bgPr>
        <a:solidFill>
          <a:schemeClr val="lt1"/>
        </a:solidFill>
      </p:bgPr>
    </p:bg>
    <p:spTree>
      <p:nvGrpSpPr>
        <p:cNvPr id="380" name="Shape 380"/>
        <p:cNvGrpSpPr/>
        <p:nvPr/>
      </p:nvGrpSpPr>
      <p:grpSpPr>
        <a:xfrm>
          <a:off x="0" y="0"/>
          <a:ext cx="0" cy="0"/>
          <a:chOff x="0" y="0"/>
          <a:chExt cx="0" cy="0"/>
        </a:xfrm>
      </p:grpSpPr>
      <p:sp>
        <p:nvSpPr>
          <p:cNvPr id="381" name="Google Shape;381;p4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2" name="Google Shape;382;p4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83" name="Google Shape;383;p46"/>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384" name="Google Shape;384;p4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385" name="Google Shape;385;p46"/>
          <p:cNvSpPr txBox="1"/>
          <p:nvPr>
            <p:ph idx="3" type="subTitle"/>
          </p:nvPr>
        </p:nvSpPr>
        <p:spPr>
          <a:xfrm>
            <a:off x="30225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6" name="Google Shape;386;p46"/>
          <p:cNvSpPr txBox="1"/>
          <p:nvPr>
            <p:ph idx="4" type="body"/>
          </p:nvPr>
        </p:nvSpPr>
        <p:spPr>
          <a:xfrm>
            <a:off x="273105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7" name="Google Shape;387;p46"/>
          <p:cNvSpPr txBox="1"/>
          <p:nvPr>
            <p:ph idx="5" type="subTitle"/>
          </p:nvPr>
        </p:nvSpPr>
        <p:spPr>
          <a:xfrm>
            <a:off x="30225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8" name="Google Shape;388;p46"/>
          <p:cNvSpPr txBox="1"/>
          <p:nvPr>
            <p:ph idx="6" type="body"/>
          </p:nvPr>
        </p:nvSpPr>
        <p:spPr>
          <a:xfrm>
            <a:off x="273105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9" name="Google Shape;389;p46"/>
          <p:cNvSpPr txBox="1"/>
          <p:nvPr>
            <p:ph idx="7" type="subTitle"/>
          </p:nvPr>
        </p:nvSpPr>
        <p:spPr>
          <a:xfrm>
            <a:off x="30225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0" name="Google Shape;390;p46"/>
          <p:cNvSpPr txBox="1"/>
          <p:nvPr>
            <p:ph idx="8" type="body"/>
          </p:nvPr>
        </p:nvSpPr>
        <p:spPr>
          <a:xfrm>
            <a:off x="273105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1" name="Google Shape;391;p46"/>
          <p:cNvSpPr txBox="1"/>
          <p:nvPr>
            <p:ph idx="9" type="subTitle"/>
          </p:nvPr>
        </p:nvSpPr>
        <p:spPr>
          <a:xfrm>
            <a:off x="473160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2" name="Google Shape;392;p46"/>
          <p:cNvSpPr txBox="1"/>
          <p:nvPr>
            <p:ph idx="13" type="body"/>
          </p:nvPr>
        </p:nvSpPr>
        <p:spPr>
          <a:xfrm>
            <a:off x="716040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3" name="Google Shape;393;p46"/>
          <p:cNvSpPr txBox="1"/>
          <p:nvPr>
            <p:ph idx="14" type="subTitle"/>
          </p:nvPr>
        </p:nvSpPr>
        <p:spPr>
          <a:xfrm>
            <a:off x="473160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4" name="Google Shape;394;p46"/>
          <p:cNvSpPr txBox="1"/>
          <p:nvPr>
            <p:ph idx="15" type="body"/>
          </p:nvPr>
        </p:nvSpPr>
        <p:spPr>
          <a:xfrm>
            <a:off x="716040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5" name="Google Shape;395;p46"/>
          <p:cNvSpPr txBox="1"/>
          <p:nvPr>
            <p:ph idx="16" type="subTitle"/>
          </p:nvPr>
        </p:nvSpPr>
        <p:spPr>
          <a:xfrm>
            <a:off x="473160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6" name="Google Shape;396;p46"/>
          <p:cNvSpPr txBox="1"/>
          <p:nvPr>
            <p:ph idx="17" type="body"/>
          </p:nvPr>
        </p:nvSpPr>
        <p:spPr>
          <a:xfrm>
            <a:off x="716040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down" showMasterSp="0">
  <p:cSld name="Title Slide">
    <p:bg>
      <p:bgPr>
        <a:solidFill>
          <a:schemeClr val="lt1"/>
        </a:solidFill>
      </p:bgPr>
    </p:bg>
    <p:spTree>
      <p:nvGrpSpPr>
        <p:cNvPr id="397" name="Shape 397"/>
        <p:cNvGrpSpPr/>
        <p:nvPr/>
      </p:nvGrpSpPr>
      <p:grpSpPr>
        <a:xfrm>
          <a:off x="0" y="0"/>
          <a:ext cx="0" cy="0"/>
          <a:chOff x="0" y="0"/>
          <a:chExt cx="0" cy="0"/>
        </a:xfrm>
      </p:grpSpPr>
      <p:sp>
        <p:nvSpPr>
          <p:cNvPr id="398" name="Google Shape;398;p47"/>
          <p:cNvSpPr txBox="1"/>
          <p:nvPr/>
        </p:nvSpPr>
        <p:spPr>
          <a:xfrm>
            <a:off x="7222297" y="4866750"/>
            <a:ext cx="16782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GB" sz="500">
                <a:solidFill>
                  <a:schemeClr val="dk2"/>
                </a:solidFill>
                <a:latin typeface="Familjen Grotesk Medium"/>
                <a:ea typeface="Familjen Grotesk Medium"/>
                <a:cs typeface="Familjen Grotesk Medium"/>
                <a:sym typeface="Familjen Grotesk Medium"/>
              </a:rPr>
              <a:t>Google_logo </a:t>
            </a:r>
            <a:r>
              <a:rPr lang="en-GB" sz="400">
                <a:solidFill>
                  <a:schemeClr val="dk2"/>
                </a:solidFill>
                <a:latin typeface="Familjen Grotesk Medium"/>
                <a:ea typeface="Familjen Grotesk Medium"/>
                <a:cs typeface="Familjen Grotesk Medium"/>
                <a:sym typeface="Familjen Grotesk Medium"/>
              </a:rPr>
              <a:t> 2021   </a:t>
            </a:r>
            <a:r>
              <a:rPr lang="en-GB" sz="400">
                <a:solidFill>
                  <a:schemeClr val="dk2"/>
                </a:solidFill>
                <a:latin typeface="Familjen Grotesk"/>
                <a:ea typeface="Familjen Grotesk"/>
                <a:cs typeface="Familjen Grotesk"/>
                <a:sym typeface="Familjen Grotesk"/>
              </a:rPr>
              <a:t> |    </a:t>
            </a:r>
            <a:r>
              <a:rPr lang="en-GB"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GB"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99" name="Google Shape;399;p47"/>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indent="0" lvl="0" marL="0" rtl="0" algn="l">
              <a:spcBef>
                <a:spcPts val="0"/>
              </a:spcBef>
              <a:spcAft>
                <a:spcPts val="0"/>
              </a:spcAft>
              <a:buNone/>
            </a:pPr>
            <a:fld id="{00000000-1234-1234-1234-123412341234}" type="slidenum">
              <a:rPr lang="en-GB"/>
              <a:t>‹#›</a:t>
            </a:fld>
            <a:endParaRPr/>
          </a:p>
        </p:txBody>
      </p:sp>
      <p:sp>
        <p:nvSpPr>
          <p:cNvPr id="400" name="Google Shape;400;p4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1" name="Google Shape;401;p4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02" name="Google Shape;402;p47"/>
          <p:cNvSpPr txBox="1"/>
          <p:nvPr>
            <p:ph idx="3"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03" name="Google Shape;403;p47"/>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404" name="Google Shape;404;p47"/>
          <p:cNvSpPr txBox="1"/>
          <p:nvPr>
            <p:ph idx="4"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p:cSld name="CUSTOM_2_1_1">
    <p:spTree>
      <p:nvGrpSpPr>
        <p:cNvPr id="405" name="Shape 405"/>
        <p:cNvGrpSpPr/>
        <p:nvPr/>
      </p:nvGrpSpPr>
      <p:grpSpPr>
        <a:xfrm>
          <a:off x="0" y="0"/>
          <a:ext cx="0" cy="0"/>
          <a:chOff x="0" y="0"/>
          <a:chExt cx="0" cy="0"/>
        </a:xfrm>
      </p:grpSpPr>
      <p:sp>
        <p:nvSpPr>
          <p:cNvPr id="406" name="Google Shape;406;p48"/>
          <p:cNvSpPr txBox="1"/>
          <p:nvPr>
            <p:ph idx="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7" name="Google Shape;407;p48"/>
          <p:cNvSpPr txBox="1"/>
          <p:nvPr>
            <p:ph idx="2"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8" name="Google Shape;408;p48"/>
          <p:cNvSpPr txBox="1"/>
          <p:nvPr>
            <p:ph idx="3"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9" name="Google Shape;409;p48"/>
          <p:cNvSpPr txBox="1"/>
          <p:nvPr>
            <p:ph idx="4"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0" name="Google Shape;410;p48"/>
          <p:cNvSpPr txBox="1"/>
          <p:nvPr>
            <p:ph idx="5"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1" name="Google Shape;411;p48"/>
          <p:cNvSpPr txBox="1"/>
          <p:nvPr>
            <p:ph idx="6"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2" name="Google Shape;412;p48"/>
          <p:cNvSpPr txBox="1"/>
          <p:nvPr>
            <p:ph idx="7"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413" name="Google Shape;413;p48"/>
          <p:cNvGrpSpPr/>
          <p:nvPr/>
        </p:nvGrpSpPr>
        <p:grpSpPr>
          <a:xfrm>
            <a:off x="234275" y="1193325"/>
            <a:ext cx="8682900" cy="3704625"/>
            <a:chOff x="234275" y="1193325"/>
            <a:chExt cx="8682900" cy="3704625"/>
          </a:xfrm>
        </p:grpSpPr>
        <p:cxnSp>
          <p:nvCxnSpPr>
            <p:cNvPr id="414" name="Google Shape;414;p48"/>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48"/>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48"/>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48"/>
            <p:cNvCxnSpPr/>
            <p:nvPr/>
          </p:nvCxnSpPr>
          <p:spPr>
            <a:xfrm>
              <a:off x="14740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48"/>
            <p:cNvCxnSpPr/>
            <p:nvPr/>
          </p:nvCxnSpPr>
          <p:spPr>
            <a:xfrm>
              <a:off x="27132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48"/>
            <p:cNvCxnSpPr/>
            <p:nvPr/>
          </p:nvCxnSpPr>
          <p:spPr>
            <a:xfrm>
              <a:off x="39524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48"/>
            <p:cNvCxnSpPr/>
            <p:nvPr/>
          </p:nvCxnSpPr>
          <p:spPr>
            <a:xfrm>
              <a:off x="51916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48"/>
            <p:cNvCxnSpPr/>
            <p:nvPr/>
          </p:nvCxnSpPr>
          <p:spPr>
            <a:xfrm>
              <a:off x="64308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48"/>
            <p:cNvCxnSpPr/>
            <p:nvPr/>
          </p:nvCxnSpPr>
          <p:spPr>
            <a:xfrm>
              <a:off x="7670000" y="1193550"/>
              <a:ext cx="0" cy="370440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48"/>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424" name="Google Shape;424;p48"/>
          <p:cNvSpPr txBox="1"/>
          <p:nvPr>
            <p:ph idx="8"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25" name="Google Shape;425;p48"/>
          <p:cNvSpPr txBox="1"/>
          <p:nvPr>
            <p:ph idx="9"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26" name="Google Shape;426;p4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27" name="Google Shape;427;p48"/>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428" name="Google Shape;428;p48"/>
          <p:cNvSpPr txBox="1"/>
          <p:nvPr>
            <p:ph idx="1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29" name="Google Shape;429;p48"/>
          <p:cNvSpPr txBox="1"/>
          <p:nvPr>
            <p:ph idx="14" type="subTitle"/>
          </p:nvPr>
        </p:nvSpPr>
        <p:spPr>
          <a:xfrm>
            <a:off x="207975" y="1803028"/>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0" name="Google Shape;430;p48"/>
          <p:cNvSpPr txBox="1"/>
          <p:nvPr>
            <p:ph idx="15" type="subTitle"/>
          </p:nvPr>
        </p:nvSpPr>
        <p:spPr>
          <a:xfrm>
            <a:off x="207975" y="276504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1" name="Google Shape;431;p48"/>
          <p:cNvSpPr txBox="1"/>
          <p:nvPr>
            <p:ph idx="16" type="subTitle"/>
          </p:nvPr>
        </p:nvSpPr>
        <p:spPr>
          <a:xfrm>
            <a:off x="207975" y="374307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nses">
  <p:cSld name="CUSTOM_2_1_1_1">
    <p:spTree>
      <p:nvGrpSpPr>
        <p:cNvPr id="432" name="Shape 432"/>
        <p:cNvGrpSpPr/>
        <p:nvPr/>
      </p:nvGrpSpPr>
      <p:grpSpPr>
        <a:xfrm>
          <a:off x="0" y="0"/>
          <a:ext cx="0" cy="0"/>
          <a:chOff x="0" y="0"/>
          <a:chExt cx="0" cy="0"/>
        </a:xfrm>
      </p:grpSpPr>
      <p:sp>
        <p:nvSpPr>
          <p:cNvPr id="433" name="Google Shape;433;p4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4" name="Google Shape;434;p4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35" name="Google Shape;435;p4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36" name="Google Shape;436;p49"/>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437" name="Google Shape;437;p49"/>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CUSTOM_1_2">
    <p:bg>
      <p:bgPr>
        <a:solidFill>
          <a:schemeClr val="lt1"/>
        </a:solidFill>
      </p:bgPr>
    </p:bg>
    <p:spTree>
      <p:nvGrpSpPr>
        <p:cNvPr id="438" name="Shape 438"/>
        <p:cNvGrpSpPr/>
        <p:nvPr/>
      </p:nvGrpSpPr>
      <p:grpSpPr>
        <a:xfrm>
          <a:off x="0" y="0"/>
          <a:ext cx="0" cy="0"/>
          <a:chOff x="0" y="0"/>
          <a:chExt cx="0" cy="0"/>
        </a:xfrm>
      </p:grpSpPr>
      <p:sp>
        <p:nvSpPr>
          <p:cNvPr id="439" name="Google Shape;439;p50"/>
          <p:cNvSpPr/>
          <p:nvPr/>
        </p:nvSpPr>
        <p:spPr>
          <a:xfrm>
            <a:off x="4572125" y="-25"/>
            <a:ext cx="4572000" cy="12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0" name="Google Shape;440;p50"/>
          <p:cNvSpPr/>
          <p:nvPr/>
        </p:nvSpPr>
        <p:spPr>
          <a:xfrm>
            <a:off x="-75" y="-25"/>
            <a:ext cx="4572000" cy="353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1" name="Google Shape;441;p50"/>
          <p:cNvSpPr/>
          <p:nvPr/>
        </p:nvSpPr>
        <p:spPr>
          <a:xfrm>
            <a:off x="4572025" y="1234025"/>
            <a:ext cx="4572000" cy="3909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9600">
              <a:solidFill>
                <a:srgbClr val="3C3D36"/>
              </a:solidFill>
              <a:latin typeface="Familjen Grotesk"/>
              <a:ea typeface="Familjen Grotesk"/>
              <a:cs typeface="Familjen Grotesk"/>
              <a:sym typeface="Familjen Grotesk"/>
            </a:endParaRPr>
          </a:p>
        </p:txBody>
      </p:sp>
      <p:sp>
        <p:nvSpPr>
          <p:cNvPr id="442" name="Google Shape;442;p5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43" name="Google Shape;443;p50"/>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44" name="Google Shape;444;p5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45" name="Google Shape;445;p50"/>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446" name="Google Shape;446;p50"/>
          <p:cNvSpPr txBox="1"/>
          <p:nvPr>
            <p:ph idx="3" type="body"/>
          </p:nvPr>
        </p:nvSpPr>
        <p:spPr>
          <a:xfrm>
            <a:off x="201875" y="1328225"/>
            <a:ext cx="28887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47" name="Google Shape;447;p50"/>
          <p:cNvSpPr/>
          <p:nvPr/>
        </p:nvSpPr>
        <p:spPr>
          <a:xfrm>
            <a:off x="-75" y="3531275"/>
            <a:ext cx="4572000" cy="161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8" name="Google Shape;448;p50"/>
          <p:cNvSpPr txBox="1"/>
          <p:nvPr>
            <p:ph idx="4" type="title"/>
          </p:nvPr>
        </p:nvSpPr>
        <p:spPr>
          <a:xfrm>
            <a:off x="1775" y="3706500"/>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49" name="Google Shape;449;p50"/>
          <p:cNvSpPr txBox="1"/>
          <p:nvPr>
            <p:ph idx="5" type="title"/>
          </p:nvPr>
        </p:nvSpPr>
        <p:spPr>
          <a:xfrm>
            <a:off x="4572025" y="1410802"/>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50" name="Google Shape;450;p50"/>
          <p:cNvSpPr txBox="1"/>
          <p:nvPr>
            <p:ph idx="6" type="subTitle"/>
          </p:nvPr>
        </p:nvSpPr>
        <p:spPr>
          <a:xfrm>
            <a:off x="4620125" y="2279600"/>
            <a:ext cx="3623400" cy="5487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1" name="Google Shape;451;p50"/>
          <p:cNvSpPr txBox="1"/>
          <p:nvPr>
            <p:ph idx="7" type="subTitle"/>
          </p:nvPr>
        </p:nvSpPr>
        <p:spPr>
          <a:xfrm>
            <a:off x="90675" y="4563600"/>
            <a:ext cx="2888700" cy="4515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mping Up">
  <p:cSld name="TITLE_1_1_1">
    <p:spTree>
      <p:nvGrpSpPr>
        <p:cNvPr id="452" name="Shape 452"/>
        <p:cNvGrpSpPr/>
        <p:nvPr/>
      </p:nvGrpSpPr>
      <p:grpSpPr>
        <a:xfrm>
          <a:off x="0" y="0"/>
          <a:ext cx="0" cy="0"/>
          <a:chOff x="0" y="0"/>
          <a:chExt cx="0" cy="0"/>
        </a:xfrm>
      </p:grpSpPr>
      <p:sp>
        <p:nvSpPr>
          <p:cNvPr id="453" name="Google Shape;453;p5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54" name="Google Shape;454;p5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55" name="Google Shape;455;p5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56" name="Google Shape;456;p51"/>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erarchy">
  <p:cSld name="CUSTOM_4">
    <p:bg>
      <p:bgPr>
        <a:solidFill>
          <a:schemeClr val="lt2"/>
        </a:solidFill>
      </p:bgPr>
    </p:bg>
    <p:spTree>
      <p:nvGrpSpPr>
        <p:cNvPr id="457" name="Shape 457"/>
        <p:cNvGrpSpPr/>
        <p:nvPr/>
      </p:nvGrpSpPr>
      <p:grpSpPr>
        <a:xfrm>
          <a:off x="0" y="0"/>
          <a:ext cx="0" cy="0"/>
          <a:chOff x="0" y="0"/>
          <a:chExt cx="0" cy="0"/>
        </a:xfrm>
      </p:grpSpPr>
      <p:sp>
        <p:nvSpPr>
          <p:cNvPr id="458" name="Google Shape;458;p5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59" name="Google Shape;459;p5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0" name="Google Shape;460;p5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61" name="Google Shape;461;p52"/>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2" name="Google Shape;462;p52"/>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CUSTOM_2_1_1_1_1_1_1_1">
    <p:bg>
      <p:bgPr>
        <a:solidFill>
          <a:schemeClr val="lt1"/>
        </a:solidFill>
      </p:bgPr>
    </p:bg>
    <p:spTree>
      <p:nvGrpSpPr>
        <p:cNvPr id="463" name="Shape 463"/>
        <p:cNvGrpSpPr/>
        <p:nvPr/>
      </p:nvGrpSpPr>
      <p:grpSpPr>
        <a:xfrm>
          <a:off x="0" y="0"/>
          <a:ext cx="0" cy="0"/>
          <a:chOff x="0" y="0"/>
          <a:chExt cx="0" cy="0"/>
        </a:xfrm>
      </p:grpSpPr>
      <p:sp>
        <p:nvSpPr>
          <p:cNvPr id="464" name="Google Shape;464;p5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65" name="Google Shape;465;p5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6" name="Google Shape;466;p5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67" name="Google Shape;467;p53"/>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8" name="Google Shape;468;p53"/>
          <p:cNvSpPr txBox="1"/>
          <p:nvPr>
            <p:ph idx="3" type="subTitle"/>
          </p:nvPr>
        </p:nvSpPr>
        <p:spPr>
          <a:xfrm>
            <a:off x="5799441" y="1594150"/>
            <a:ext cx="2616000" cy="2760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9" name="Google Shape;469;p53"/>
          <p:cNvSpPr txBox="1"/>
          <p:nvPr>
            <p:ph idx="4" type="body"/>
          </p:nvPr>
        </p:nvSpPr>
        <p:spPr>
          <a:xfrm>
            <a:off x="5799450" y="2143800"/>
            <a:ext cx="2992800" cy="14967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ook">
  <p:cSld name="TITLE_2_1_1_1">
    <p:bg>
      <p:bgPr>
        <a:solidFill>
          <a:schemeClr val="dk1"/>
        </a:solidFill>
      </p:bgPr>
    </p:bg>
    <p:spTree>
      <p:nvGrpSpPr>
        <p:cNvPr id="470" name="Shape 470"/>
        <p:cNvGrpSpPr/>
        <p:nvPr/>
      </p:nvGrpSpPr>
      <p:grpSpPr>
        <a:xfrm>
          <a:off x="0" y="0"/>
          <a:ext cx="0" cy="0"/>
          <a:chOff x="0" y="0"/>
          <a:chExt cx="0" cy="0"/>
        </a:xfrm>
      </p:grpSpPr>
      <p:sp>
        <p:nvSpPr>
          <p:cNvPr id="471" name="Google Shape;471;p5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472" name="Google Shape;472;p5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473" name="Google Shape;473;p5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74" name="Google Shape;474;p54"/>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475" name="Google Shape;475;p54"/>
          <p:cNvSpPr txBox="1"/>
          <p:nvPr>
            <p:ph idx="3" type="body"/>
          </p:nvPr>
        </p:nvSpPr>
        <p:spPr>
          <a:xfrm>
            <a:off x="1776150" y="1206375"/>
            <a:ext cx="40785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476" name="Google Shape;476;p54"/>
          <p:cNvSpPr/>
          <p:nvPr>
            <p:ph idx="4" type="pic"/>
          </p:nvPr>
        </p:nvSpPr>
        <p:spPr>
          <a:xfrm>
            <a:off x="3801625" y="3595950"/>
            <a:ext cx="5342400" cy="15477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4 Column ">
  <p:cSld name="TITLE_2_1_1_1_1">
    <p:spTree>
      <p:nvGrpSpPr>
        <p:cNvPr id="477" name="Shape 477"/>
        <p:cNvGrpSpPr/>
        <p:nvPr/>
      </p:nvGrpSpPr>
      <p:grpSpPr>
        <a:xfrm>
          <a:off x="0" y="0"/>
          <a:ext cx="0" cy="0"/>
          <a:chOff x="0" y="0"/>
          <a:chExt cx="0" cy="0"/>
        </a:xfrm>
      </p:grpSpPr>
      <p:sp>
        <p:nvSpPr>
          <p:cNvPr id="478" name="Google Shape;478;p55"/>
          <p:cNvSpPr/>
          <p:nvPr/>
        </p:nvSpPr>
        <p:spPr>
          <a:xfrm>
            <a:off x="686075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79" name="Google Shape;479;p5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80" name="Google Shape;480;p5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81" name="Google Shape;481;p5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482" name="Google Shape;482;p55"/>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83" name="Google Shape;483;p55"/>
          <p:cNvSpPr/>
          <p:nvPr/>
        </p:nvSpPr>
        <p:spPr>
          <a:xfrm>
            <a:off x="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4" name="Google Shape;484;p55"/>
          <p:cNvSpPr/>
          <p:nvPr/>
        </p:nvSpPr>
        <p:spPr>
          <a:xfrm>
            <a:off x="2289600" y="1226475"/>
            <a:ext cx="22896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5" name="Google Shape;485;p55"/>
          <p:cNvSpPr/>
          <p:nvPr/>
        </p:nvSpPr>
        <p:spPr>
          <a:xfrm>
            <a:off x="4579200" y="1226475"/>
            <a:ext cx="22896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6" name="Google Shape;486;p55"/>
          <p:cNvSpPr txBox="1"/>
          <p:nvPr>
            <p:ph idx="3" type="subTitle"/>
          </p:nvPr>
        </p:nvSpPr>
        <p:spPr>
          <a:xfrm>
            <a:off x="205725" y="2736600"/>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7" name="Google Shape;487;p55"/>
          <p:cNvSpPr txBox="1"/>
          <p:nvPr>
            <p:ph idx="4" type="body"/>
          </p:nvPr>
        </p:nvSpPr>
        <p:spPr>
          <a:xfrm>
            <a:off x="205700" y="3291860"/>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88" name="Google Shape;488;p55"/>
          <p:cNvSpPr txBox="1"/>
          <p:nvPr>
            <p:ph idx="5" type="subTitle"/>
          </p:nvPr>
        </p:nvSpPr>
        <p:spPr>
          <a:xfrm>
            <a:off x="2509242"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9" name="Google Shape;489;p55"/>
          <p:cNvSpPr txBox="1"/>
          <p:nvPr>
            <p:ph idx="6" type="body"/>
          </p:nvPr>
        </p:nvSpPr>
        <p:spPr>
          <a:xfrm>
            <a:off x="2509217"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0" name="Google Shape;490;p55"/>
          <p:cNvSpPr txBox="1"/>
          <p:nvPr>
            <p:ph idx="7" type="subTitle"/>
          </p:nvPr>
        </p:nvSpPr>
        <p:spPr>
          <a:xfrm>
            <a:off x="4813008"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1" name="Google Shape;491;p55"/>
          <p:cNvSpPr txBox="1"/>
          <p:nvPr>
            <p:ph idx="8" type="body"/>
          </p:nvPr>
        </p:nvSpPr>
        <p:spPr>
          <a:xfrm>
            <a:off x="4812983"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2" name="Google Shape;492;p55"/>
          <p:cNvSpPr txBox="1"/>
          <p:nvPr>
            <p:ph idx="9" type="subTitle"/>
          </p:nvPr>
        </p:nvSpPr>
        <p:spPr>
          <a:xfrm>
            <a:off x="7091930"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3" name="Google Shape;493;p55"/>
          <p:cNvSpPr txBox="1"/>
          <p:nvPr>
            <p:ph idx="13" type="body"/>
          </p:nvPr>
        </p:nvSpPr>
        <p:spPr>
          <a:xfrm>
            <a:off x="7091905"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4" name="Google Shape;494;p55"/>
          <p:cNvSpPr/>
          <p:nvPr>
            <p:ph idx="14" type="pic"/>
          </p:nvPr>
        </p:nvSpPr>
        <p:spPr>
          <a:xfrm>
            <a:off x="183850" y="1481700"/>
            <a:ext cx="994200" cy="994200"/>
          </a:xfrm>
          <a:prstGeom prst="rect">
            <a:avLst/>
          </a:prstGeom>
          <a:noFill/>
          <a:ln>
            <a:noFill/>
          </a:ln>
        </p:spPr>
      </p:sp>
      <p:sp>
        <p:nvSpPr>
          <p:cNvPr id="495" name="Google Shape;495;p55"/>
          <p:cNvSpPr/>
          <p:nvPr>
            <p:ph idx="15" type="pic"/>
          </p:nvPr>
        </p:nvSpPr>
        <p:spPr>
          <a:xfrm>
            <a:off x="2509225" y="1481700"/>
            <a:ext cx="994200" cy="994200"/>
          </a:xfrm>
          <a:prstGeom prst="rect">
            <a:avLst/>
          </a:prstGeom>
          <a:noFill/>
          <a:ln>
            <a:noFill/>
          </a:ln>
        </p:spPr>
      </p:sp>
      <p:sp>
        <p:nvSpPr>
          <p:cNvPr id="496" name="Google Shape;496;p55"/>
          <p:cNvSpPr/>
          <p:nvPr>
            <p:ph idx="16" type="pic"/>
          </p:nvPr>
        </p:nvSpPr>
        <p:spPr>
          <a:xfrm>
            <a:off x="4812975" y="1481700"/>
            <a:ext cx="994200" cy="994200"/>
          </a:xfrm>
          <a:prstGeom prst="rect">
            <a:avLst/>
          </a:prstGeom>
          <a:noFill/>
          <a:ln>
            <a:noFill/>
          </a:ln>
        </p:spPr>
      </p:sp>
      <p:sp>
        <p:nvSpPr>
          <p:cNvPr id="497" name="Google Shape;497;p55"/>
          <p:cNvSpPr/>
          <p:nvPr>
            <p:ph idx="17" type="pic"/>
          </p:nvPr>
        </p:nvSpPr>
        <p:spPr>
          <a:xfrm>
            <a:off x="7091900" y="1481700"/>
            <a:ext cx="994200" cy="9942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5 Column">
  <p:cSld name="TITLE_2_1_1_1_1_2">
    <p:spTree>
      <p:nvGrpSpPr>
        <p:cNvPr id="498" name="Shape 498"/>
        <p:cNvGrpSpPr/>
        <p:nvPr/>
      </p:nvGrpSpPr>
      <p:grpSpPr>
        <a:xfrm>
          <a:off x="0" y="0"/>
          <a:ext cx="0" cy="0"/>
          <a:chOff x="0" y="0"/>
          <a:chExt cx="0" cy="0"/>
        </a:xfrm>
      </p:grpSpPr>
      <p:sp>
        <p:nvSpPr>
          <p:cNvPr id="499" name="Google Shape;499;p56"/>
          <p:cNvSpPr/>
          <p:nvPr/>
        </p:nvSpPr>
        <p:spPr>
          <a:xfrm>
            <a:off x="0"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0" name="Google Shape;500;p56"/>
          <p:cNvSpPr/>
          <p:nvPr/>
        </p:nvSpPr>
        <p:spPr>
          <a:xfrm>
            <a:off x="1828799"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1" name="Google Shape;501;p56"/>
          <p:cNvSpPr/>
          <p:nvPr/>
        </p:nvSpPr>
        <p:spPr>
          <a:xfrm>
            <a:off x="3657599" y="1226475"/>
            <a:ext cx="18288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2" name="Google Shape;502;p56"/>
          <p:cNvSpPr/>
          <p:nvPr/>
        </p:nvSpPr>
        <p:spPr>
          <a:xfrm>
            <a:off x="5486408"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3" name="Google Shape;503;p56"/>
          <p:cNvSpPr/>
          <p:nvPr/>
        </p:nvSpPr>
        <p:spPr>
          <a:xfrm>
            <a:off x="7315192"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4" name="Google Shape;504;p5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05" name="Google Shape;505;p5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06" name="Google Shape;506;p5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07" name="Google Shape;507;p56"/>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08" name="Google Shape;508;p56"/>
          <p:cNvSpPr txBox="1"/>
          <p:nvPr>
            <p:ph idx="3" type="subTitle"/>
          </p:nvPr>
        </p:nvSpPr>
        <p:spPr>
          <a:xfrm>
            <a:off x="205720"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9" name="Google Shape;509;p56"/>
          <p:cNvSpPr txBox="1"/>
          <p:nvPr>
            <p:ph idx="4" type="body"/>
          </p:nvPr>
        </p:nvSpPr>
        <p:spPr>
          <a:xfrm>
            <a:off x="205700"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10" name="Google Shape;510;p56"/>
          <p:cNvSpPr/>
          <p:nvPr>
            <p:ph idx="5" type="pic"/>
          </p:nvPr>
        </p:nvSpPr>
        <p:spPr>
          <a:xfrm>
            <a:off x="183850" y="1481700"/>
            <a:ext cx="994200" cy="994200"/>
          </a:xfrm>
          <a:prstGeom prst="rect">
            <a:avLst/>
          </a:prstGeom>
          <a:noFill/>
          <a:ln>
            <a:noFill/>
          </a:ln>
        </p:spPr>
      </p:sp>
      <p:sp>
        <p:nvSpPr>
          <p:cNvPr id="511" name="Google Shape;511;p56"/>
          <p:cNvSpPr/>
          <p:nvPr>
            <p:ph idx="6" type="pic"/>
          </p:nvPr>
        </p:nvSpPr>
        <p:spPr>
          <a:xfrm>
            <a:off x="2023222" y="1481700"/>
            <a:ext cx="994200" cy="994200"/>
          </a:xfrm>
          <a:prstGeom prst="rect">
            <a:avLst/>
          </a:prstGeom>
          <a:noFill/>
          <a:ln>
            <a:noFill/>
          </a:ln>
        </p:spPr>
      </p:sp>
      <p:sp>
        <p:nvSpPr>
          <p:cNvPr id="512" name="Google Shape;512;p56"/>
          <p:cNvSpPr/>
          <p:nvPr>
            <p:ph idx="7" type="pic"/>
          </p:nvPr>
        </p:nvSpPr>
        <p:spPr>
          <a:xfrm>
            <a:off x="3852019" y="1481700"/>
            <a:ext cx="994200" cy="994200"/>
          </a:xfrm>
          <a:prstGeom prst="rect">
            <a:avLst/>
          </a:prstGeom>
          <a:noFill/>
          <a:ln>
            <a:noFill/>
          </a:ln>
        </p:spPr>
      </p:sp>
      <p:sp>
        <p:nvSpPr>
          <p:cNvPr id="513" name="Google Shape;513;p56"/>
          <p:cNvSpPr/>
          <p:nvPr>
            <p:ph idx="8" type="pic"/>
          </p:nvPr>
        </p:nvSpPr>
        <p:spPr>
          <a:xfrm>
            <a:off x="5680816" y="1481700"/>
            <a:ext cx="994200" cy="994200"/>
          </a:xfrm>
          <a:prstGeom prst="rect">
            <a:avLst/>
          </a:prstGeom>
          <a:noFill/>
          <a:ln>
            <a:noFill/>
          </a:ln>
        </p:spPr>
      </p:sp>
      <p:sp>
        <p:nvSpPr>
          <p:cNvPr id="514" name="Google Shape;514;p56"/>
          <p:cNvSpPr/>
          <p:nvPr>
            <p:ph idx="9" type="pic"/>
          </p:nvPr>
        </p:nvSpPr>
        <p:spPr>
          <a:xfrm>
            <a:off x="7509613" y="1481700"/>
            <a:ext cx="994200" cy="994200"/>
          </a:xfrm>
          <a:prstGeom prst="rect">
            <a:avLst/>
          </a:prstGeom>
          <a:noFill/>
          <a:ln>
            <a:noFill/>
          </a:ln>
        </p:spPr>
      </p:sp>
      <p:sp>
        <p:nvSpPr>
          <p:cNvPr id="515" name="Google Shape;515;p56"/>
          <p:cNvSpPr txBox="1"/>
          <p:nvPr>
            <p:ph idx="13" type="subTitle"/>
          </p:nvPr>
        </p:nvSpPr>
        <p:spPr>
          <a:xfrm>
            <a:off x="20301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6" name="Google Shape;516;p56"/>
          <p:cNvSpPr txBox="1"/>
          <p:nvPr>
            <p:ph idx="14" type="body"/>
          </p:nvPr>
        </p:nvSpPr>
        <p:spPr>
          <a:xfrm>
            <a:off x="20300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17" name="Google Shape;517;p56"/>
          <p:cNvSpPr txBox="1"/>
          <p:nvPr>
            <p:ph idx="15" type="subTitle"/>
          </p:nvPr>
        </p:nvSpPr>
        <p:spPr>
          <a:xfrm>
            <a:off x="38589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8" name="Google Shape;518;p56"/>
          <p:cNvSpPr txBox="1"/>
          <p:nvPr>
            <p:ph idx="16" type="body"/>
          </p:nvPr>
        </p:nvSpPr>
        <p:spPr>
          <a:xfrm>
            <a:off x="38588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19" name="Google Shape;519;p56"/>
          <p:cNvSpPr txBox="1"/>
          <p:nvPr>
            <p:ph idx="17" type="subTitle"/>
          </p:nvPr>
        </p:nvSpPr>
        <p:spPr>
          <a:xfrm>
            <a:off x="56877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0" name="Google Shape;520;p56"/>
          <p:cNvSpPr txBox="1"/>
          <p:nvPr>
            <p:ph idx="18" type="body"/>
          </p:nvPr>
        </p:nvSpPr>
        <p:spPr>
          <a:xfrm>
            <a:off x="56876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21" name="Google Shape;521;p56"/>
          <p:cNvSpPr txBox="1"/>
          <p:nvPr>
            <p:ph idx="19" type="subTitle"/>
          </p:nvPr>
        </p:nvSpPr>
        <p:spPr>
          <a:xfrm>
            <a:off x="75165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2" name="Google Shape;522;p56"/>
          <p:cNvSpPr txBox="1"/>
          <p:nvPr>
            <p:ph idx="20" type="body"/>
          </p:nvPr>
        </p:nvSpPr>
        <p:spPr>
          <a:xfrm>
            <a:off x="75164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6 Column">
  <p:cSld name="TITLE_2_1_1_1_1_2_1">
    <p:spTree>
      <p:nvGrpSpPr>
        <p:cNvPr id="523" name="Shape 523"/>
        <p:cNvGrpSpPr/>
        <p:nvPr/>
      </p:nvGrpSpPr>
      <p:grpSpPr>
        <a:xfrm>
          <a:off x="0" y="0"/>
          <a:ext cx="0" cy="0"/>
          <a:chOff x="0" y="0"/>
          <a:chExt cx="0" cy="0"/>
        </a:xfrm>
      </p:grpSpPr>
      <p:sp>
        <p:nvSpPr>
          <p:cNvPr id="524" name="Google Shape;524;p57"/>
          <p:cNvSpPr/>
          <p:nvPr/>
        </p:nvSpPr>
        <p:spPr>
          <a:xfrm>
            <a:off x="0"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5" name="Google Shape;525;p57"/>
          <p:cNvSpPr/>
          <p:nvPr/>
        </p:nvSpPr>
        <p:spPr>
          <a:xfrm>
            <a:off x="1523982"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6" name="Google Shape;526;p57"/>
          <p:cNvSpPr/>
          <p:nvPr/>
        </p:nvSpPr>
        <p:spPr>
          <a:xfrm>
            <a:off x="3047964"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7" name="Google Shape;527;p57"/>
          <p:cNvSpPr/>
          <p:nvPr/>
        </p:nvSpPr>
        <p:spPr>
          <a:xfrm>
            <a:off x="4571955"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8" name="Google Shape;528;p57"/>
          <p:cNvSpPr/>
          <p:nvPr/>
        </p:nvSpPr>
        <p:spPr>
          <a:xfrm>
            <a:off x="6095925"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9" name="Google Shape;529;p5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30" name="Google Shape;530;p5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31" name="Google Shape;531;p5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32" name="Google Shape;532;p57"/>
          <p:cNvSpPr txBox="1"/>
          <p:nvPr>
            <p:ph type="title"/>
          </p:nvPr>
        </p:nvSpPr>
        <p:spPr>
          <a:xfrm>
            <a:off x="73150" y="340625"/>
            <a:ext cx="8953800" cy="701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33" name="Google Shape;533;p57"/>
          <p:cNvSpPr txBox="1"/>
          <p:nvPr>
            <p:ph idx="3" type="subTitle"/>
          </p:nvPr>
        </p:nvSpPr>
        <p:spPr>
          <a:xfrm>
            <a:off x="171431"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34" name="Google Shape;534;p57"/>
          <p:cNvSpPr txBox="1"/>
          <p:nvPr>
            <p:ph idx="4" type="body"/>
          </p:nvPr>
        </p:nvSpPr>
        <p:spPr>
          <a:xfrm>
            <a:off x="171425"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35" name="Google Shape;535;p57"/>
          <p:cNvSpPr/>
          <p:nvPr>
            <p:ph idx="5" type="pic"/>
          </p:nvPr>
        </p:nvSpPr>
        <p:spPr>
          <a:xfrm>
            <a:off x="153200" y="1481700"/>
            <a:ext cx="828600" cy="828600"/>
          </a:xfrm>
          <a:prstGeom prst="rect">
            <a:avLst/>
          </a:prstGeom>
          <a:noFill/>
          <a:ln>
            <a:noFill/>
          </a:ln>
        </p:spPr>
      </p:sp>
      <p:sp>
        <p:nvSpPr>
          <p:cNvPr id="536" name="Google Shape;536;p57"/>
          <p:cNvSpPr/>
          <p:nvPr>
            <p:ph idx="6" type="pic"/>
          </p:nvPr>
        </p:nvSpPr>
        <p:spPr>
          <a:xfrm>
            <a:off x="1685996" y="1481700"/>
            <a:ext cx="828600" cy="828600"/>
          </a:xfrm>
          <a:prstGeom prst="rect">
            <a:avLst/>
          </a:prstGeom>
          <a:noFill/>
          <a:ln>
            <a:noFill/>
          </a:ln>
        </p:spPr>
      </p:sp>
      <p:sp>
        <p:nvSpPr>
          <p:cNvPr id="537" name="Google Shape;537;p57"/>
          <p:cNvSpPr/>
          <p:nvPr>
            <p:ph idx="7" type="pic"/>
          </p:nvPr>
        </p:nvSpPr>
        <p:spPr>
          <a:xfrm>
            <a:off x="3209979" y="1481700"/>
            <a:ext cx="828600" cy="828600"/>
          </a:xfrm>
          <a:prstGeom prst="rect">
            <a:avLst/>
          </a:prstGeom>
          <a:noFill/>
          <a:ln>
            <a:noFill/>
          </a:ln>
        </p:spPr>
      </p:sp>
      <p:sp>
        <p:nvSpPr>
          <p:cNvPr id="538" name="Google Shape;538;p57"/>
          <p:cNvSpPr/>
          <p:nvPr>
            <p:ph idx="8" type="pic"/>
          </p:nvPr>
        </p:nvSpPr>
        <p:spPr>
          <a:xfrm>
            <a:off x="4733963" y="1481700"/>
            <a:ext cx="828600" cy="828600"/>
          </a:xfrm>
          <a:prstGeom prst="rect">
            <a:avLst/>
          </a:prstGeom>
          <a:noFill/>
          <a:ln>
            <a:noFill/>
          </a:ln>
        </p:spPr>
      </p:sp>
      <p:sp>
        <p:nvSpPr>
          <p:cNvPr id="539" name="Google Shape;539;p57"/>
          <p:cNvSpPr/>
          <p:nvPr>
            <p:ph idx="9" type="pic"/>
          </p:nvPr>
        </p:nvSpPr>
        <p:spPr>
          <a:xfrm>
            <a:off x="6257946" y="1481700"/>
            <a:ext cx="828600" cy="828600"/>
          </a:xfrm>
          <a:prstGeom prst="rect">
            <a:avLst/>
          </a:prstGeom>
          <a:noFill/>
          <a:ln>
            <a:noFill/>
          </a:ln>
        </p:spPr>
      </p:sp>
      <p:sp>
        <p:nvSpPr>
          <p:cNvPr id="540" name="Google Shape;540;p57"/>
          <p:cNvSpPr txBox="1"/>
          <p:nvPr>
            <p:ph idx="13" type="subTitle"/>
          </p:nvPr>
        </p:nvSpPr>
        <p:spPr>
          <a:xfrm>
            <a:off x="1691737"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1" name="Google Shape;541;p57"/>
          <p:cNvSpPr txBox="1"/>
          <p:nvPr>
            <p:ph idx="14" type="body"/>
          </p:nvPr>
        </p:nvSpPr>
        <p:spPr>
          <a:xfrm>
            <a:off x="169173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2" name="Google Shape;542;p57"/>
          <p:cNvSpPr txBox="1"/>
          <p:nvPr>
            <p:ph idx="15" type="subTitle"/>
          </p:nvPr>
        </p:nvSpPr>
        <p:spPr>
          <a:xfrm>
            <a:off x="321571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3" name="Google Shape;543;p57"/>
          <p:cNvSpPr txBox="1"/>
          <p:nvPr>
            <p:ph idx="16" type="body"/>
          </p:nvPr>
        </p:nvSpPr>
        <p:spPr>
          <a:xfrm>
            <a:off x="3215712"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4" name="Google Shape;544;p57"/>
          <p:cNvSpPr txBox="1"/>
          <p:nvPr>
            <p:ph idx="17" type="subTitle"/>
          </p:nvPr>
        </p:nvSpPr>
        <p:spPr>
          <a:xfrm>
            <a:off x="4739702"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5" name="Google Shape;545;p57"/>
          <p:cNvSpPr txBox="1"/>
          <p:nvPr>
            <p:ph idx="18" type="body"/>
          </p:nvPr>
        </p:nvSpPr>
        <p:spPr>
          <a:xfrm>
            <a:off x="4739694"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6" name="Google Shape;546;p57"/>
          <p:cNvSpPr txBox="1"/>
          <p:nvPr>
            <p:ph idx="19" type="subTitle"/>
          </p:nvPr>
        </p:nvSpPr>
        <p:spPr>
          <a:xfrm>
            <a:off x="6263685"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7" name="Google Shape;547;p57"/>
          <p:cNvSpPr txBox="1"/>
          <p:nvPr>
            <p:ph idx="20" type="body"/>
          </p:nvPr>
        </p:nvSpPr>
        <p:spPr>
          <a:xfrm>
            <a:off x="6263677"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8" name="Google Shape;548;p57"/>
          <p:cNvSpPr/>
          <p:nvPr/>
        </p:nvSpPr>
        <p:spPr>
          <a:xfrm>
            <a:off x="7619949"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9" name="Google Shape;549;p57"/>
          <p:cNvSpPr/>
          <p:nvPr>
            <p:ph idx="21" type="pic"/>
          </p:nvPr>
        </p:nvSpPr>
        <p:spPr>
          <a:xfrm>
            <a:off x="7781973" y="1481700"/>
            <a:ext cx="828600" cy="828600"/>
          </a:xfrm>
          <a:prstGeom prst="rect">
            <a:avLst/>
          </a:prstGeom>
          <a:noFill/>
          <a:ln>
            <a:noFill/>
          </a:ln>
        </p:spPr>
      </p:sp>
      <p:sp>
        <p:nvSpPr>
          <p:cNvPr id="550" name="Google Shape;550;p57"/>
          <p:cNvSpPr txBox="1"/>
          <p:nvPr>
            <p:ph idx="22" type="subTitle"/>
          </p:nvPr>
        </p:nvSpPr>
        <p:spPr>
          <a:xfrm>
            <a:off x="778770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51" name="Google Shape;551;p57"/>
          <p:cNvSpPr txBox="1"/>
          <p:nvPr>
            <p:ph idx="23" type="body"/>
          </p:nvPr>
        </p:nvSpPr>
        <p:spPr>
          <a:xfrm>
            <a:off x="778770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3 Column">
  <p:cSld name="TITLE_2_1_1_1_1_1">
    <p:spTree>
      <p:nvGrpSpPr>
        <p:cNvPr id="552" name="Shape 552"/>
        <p:cNvGrpSpPr/>
        <p:nvPr/>
      </p:nvGrpSpPr>
      <p:grpSpPr>
        <a:xfrm>
          <a:off x="0" y="0"/>
          <a:ext cx="0" cy="0"/>
          <a:chOff x="0" y="0"/>
          <a:chExt cx="0" cy="0"/>
        </a:xfrm>
      </p:grpSpPr>
      <p:sp>
        <p:nvSpPr>
          <p:cNvPr id="553" name="Google Shape;553;p5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54" name="Google Shape;554;p5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55" name="Google Shape;555;p5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56" name="Google Shape;556;p58"/>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57" name="Google Shape;557;p58"/>
          <p:cNvSpPr/>
          <p:nvPr/>
        </p:nvSpPr>
        <p:spPr>
          <a:xfrm>
            <a:off x="0" y="1226475"/>
            <a:ext cx="3048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58" name="Google Shape;558;p58"/>
          <p:cNvSpPr/>
          <p:nvPr/>
        </p:nvSpPr>
        <p:spPr>
          <a:xfrm>
            <a:off x="3048040" y="1226475"/>
            <a:ext cx="3048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59" name="Google Shape;559;p58"/>
          <p:cNvSpPr/>
          <p:nvPr/>
        </p:nvSpPr>
        <p:spPr>
          <a:xfrm>
            <a:off x="6096081" y="1226475"/>
            <a:ext cx="3048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60" name="Google Shape;560;p58"/>
          <p:cNvSpPr/>
          <p:nvPr>
            <p:ph idx="3" type="pic"/>
          </p:nvPr>
        </p:nvSpPr>
        <p:spPr>
          <a:xfrm>
            <a:off x="183850" y="1481700"/>
            <a:ext cx="994200" cy="994200"/>
          </a:xfrm>
          <a:prstGeom prst="rect">
            <a:avLst/>
          </a:prstGeom>
          <a:noFill/>
          <a:ln>
            <a:noFill/>
          </a:ln>
        </p:spPr>
      </p:sp>
      <p:sp>
        <p:nvSpPr>
          <p:cNvPr id="561" name="Google Shape;561;p58"/>
          <p:cNvSpPr/>
          <p:nvPr>
            <p:ph idx="4" type="pic"/>
          </p:nvPr>
        </p:nvSpPr>
        <p:spPr>
          <a:xfrm>
            <a:off x="3242451" y="1481700"/>
            <a:ext cx="994200" cy="994200"/>
          </a:xfrm>
          <a:prstGeom prst="rect">
            <a:avLst/>
          </a:prstGeom>
          <a:noFill/>
          <a:ln>
            <a:noFill/>
          </a:ln>
        </p:spPr>
      </p:sp>
      <p:sp>
        <p:nvSpPr>
          <p:cNvPr id="562" name="Google Shape;562;p58"/>
          <p:cNvSpPr/>
          <p:nvPr>
            <p:ph idx="5" type="pic"/>
          </p:nvPr>
        </p:nvSpPr>
        <p:spPr>
          <a:xfrm>
            <a:off x="6290475" y="1481700"/>
            <a:ext cx="994200" cy="994200"/>
          </a:xfrm>
          <a:prstGeom prst="rect">
            <a:avLst/>
          </a:prstGeom>
          <a:noFill/>
          <a:ln>
            <a:noFill/>
          </a:ln>
        </p:spPr>
      </p:sp>
      <p:sp>
        <p:nvSpPr>
          <p:cNvPr id="563" name="Google Shape;563;p58"/>
          <p:cNvSpPr txBox="1"/>
          <p:nvPr>
            <p:ph idx="6" type="subTitle"/>
          </p:nvPr>
        </p:nvSpPr>
        <p:spPr>
          <a:xfrm>
            <a:off x="205735" y="2736600"/>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64" name="Google Shape;564;p58"/>
          <p:cNvSpPr txBox="1"/>
          <p:nvPr>
            <p:ph idx="7" type="body"/>
          </p:nvPr>
        </p:nvSpPr>
        <p:spPr>
          <a:xfrm>
            <a:off x="205700" y="3291857"/>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65" name="Google Shape;565;p58"/>
          <p:cNvSpPr txBox="1"/>
          <p:nvPr>
            <p:ph idx="8" type="subTitle"/>
          </p:nvPr>
        </p:nvSpPr>
        <p:spPr>
          <a:xfrm>
            <a:off x="3253915"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66" name="Google Shape;566;p58"/>
          <p:cNvSpPr txBox="1"/>
          <p:nvPr>
            <p:ph idx="9" type="body"/>
          </p:nvPr>
        </p:nvSpPr>
        <p:spPr>
          <a:xfrm>
            <a:off x="3253879"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67" name="Google Shape;567;p58"/>
          <p:cNvSpPr txBox="1"/>
          <p:nvPr>
            <p:ph idx="13" type="subTitle"/>
          </p:nvPr>
        </p:nvSpPr>
        <p:spPr>
          <a:xfrm>
            <a:off x="6299133"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68" name="Google Shape;568;p58"/>
          <p:cNvSpPr txBox="1"/>
          <p:nvPr>
            <p:ph idx="14" type="body"/>
          </p:nvPr>
        </p:nvSpPr>
        <p:spPr>
          <a:xfrm>
            <a:off x="6299098"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and Challenges">
  <p:cSld name="TITLE_2_1_1_2">
    <p:bg>
      <p:bgPr>
        <a:solidFill>
          <a:schemeClr val="dk1"/>
        </a:solidFill>
      </p:bgPr>
    </p:bg>
    <p:spTree>
      <p:nvGrpSpPr>
        <p:cNvPr id="569" name="Shape 569"/>
        <p:cNvGrpSpPr/>
        <p:nvPr/>
      </p:nvGrpSpPr>
      <p:grpSpPr>
        <a:xfrm>
          <a:off x="0" y="0"/>
          <a:ext cx="0" cy="0"/>
          <a:chOff x="0" y="0"/>
          <a:chExt cx="0" cy="0"/>
        </a:xfrm>
      </p:grpSpPr>
      <p:sp>
        <p:nvSpPr>
          <p:cNvPr id="570" name="Google Shape;570;p5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571" name="Google Shape;571;p5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572" name="Google Shape;572;p5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73" name="Google Shape;573;p59"/>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574" name="Google Shape;574;p59"/>
          <p:cNvSpPr/>
          <p:nvPr>
            <p:ph idx="3" type="pic"/>
          </p:nvPr>
        </p:nvSpPr>
        <p:spPr>
          <a:xfrm>
            <a:off x="4235850" y="3600625"/>
            <a:ext cx="2494800" cy="1542900"/>
          </a:xfrm>
          <a:prstGeom prst="rect">
            <a:avLst/>
          </a:prstGeom>
          <a:noFill/>
          <a:ln>
            <a:noFill/>
          </a:ln>
        </p:spPr>
      </p:sp>
      <p:sp>
        <p:nvSpPr>
          <p:cNvPr id="575" name="Google Shape;575;p59"/>
          <p:cNvSpPr/>
          <p:nvPr>
            <p:ph idx="4" type="pic"/>
          </p:nvPr>
        </p:nvSpPr>
        <p:spPr>
          <a:xfrm>
            <a:off x="5748150" y="1121900"/>
            <a:ext cx="3395700" cy="2478600"/>
          </a:xfrm>
          <a:prstGeom prst="rect">
            <a:avLst/>
          </a:prstGeom>
          <a:noFill/>
          <a:ln>
            <a:noFill/>
          </a:ln>
        </p:spPr>
      </p:sp>
      <p:sp>
        <p:nvSpPr>
          <p:cNvPr id="576" name="Google Shape;576;p59"/>
          <p:cNvSpPr txBox="1"/>
          <p:nvPr>
            <p:ph idx="5" type="subTitle"/>
          </p:nvPr>
        </p:nvSpPr>
        <p:spPr>
          <a:xfrm>
            <a:off x="170300" y="1466475"/>
            <a:ext cx="3328200" cy="31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p:cSld name="TITLE_2_2">
    <p:bg>
      <p:bgPr>
        <a:solidFill>
          <a:schemeClr val="lt1"/>
        </a:solidFill>
      </p:bgPr>
    </p:bg>
    <p:spTree>
      <p:nvGrpSpPr>
        <p:cNvPr id="577" name="Shape 577"/>
        <p:cNvGrpSpPr/>
        <p:nvPr/>
      </p:nvGrpSpPr>
      <p:grpSpPr>
        <a:xfrm>
          <a:off x="0" y="0"/>
          <a:ext cx="0" cy="0"/>
          <a:chOff x="0" y="0"/>
          <a:chExt cx="0" cy="0"/>
        </a:xfrm>
      </p:grpSpPr>
      <p:sp>
        <p:nvSpPr>
          <p:cNvPr id="578" name="Google Shape;578;p60"/>
          <p:cNvSpPr/>
          <p:nvPr>
            <p:ph idx="2" type="pic"/>
          </p:nvPr>
        </p:nvSpPr>
        <p:spPr>
          <a:xfrm>
            <a:off x="5751600" y="1419575"/>
            <a:ext cx="2234700" cy="824400"/>
          </a:xfrm>
          <a:prstGeom prst="rect">
            <a:avLst/>
          </a:prstGeom>
          <a:noFill/>
          <a:ln>
            <a:noFill/>
          </a:ln>
        </p:spPr>
      </p:sp>
      <p:sp>
        <p:nvSpPr>
          <p:cNvPr id="579" name="Google Shape;579;p60"/>
          <p:cNvSpPr/>
          <p:nvPr>
            <p:ph idx="3" type="pic"/>
          </p:nvPr>
        </p:nvSpPr>
        <p:spPr>
          <a:xfrm>
            <a:off x="3516900" y="1419525"/>
            <a:ext cx="2234700" cy="824400"/>
          </a:xfrm>
          <a:prstGeom prst="rect">
            <a:avLst/>
          </a:prstGeom>
          <a:noFill/>
          <a:ln>
            <a:noFill/>
          </a:ln>
        </p:spPr>
      </p:sp>
      <p:sp>
        <p:nvSpPr>
          <p:cNvPr id="580" name="Google Shape;580;p60"/>
          <p:cNvSpPr/>
          <p:nvPr>
            <p:ph idx="4" type="pic"/>
          </p:nvPr>
        </p:nvSpPr>
        <p:spPr>
          <a:xfrm>
            <a:off x="1282250" y="1419575"/>
            <a:ext cx="2234700" cy="824400"/>
          </a:xfrm>
          <a:prstGeom prst="rect">
            <a:avLst/>
          </a:prstGeom>
          <a:noFill/>
          <a:ln>
            <a:noFill/>
          </a:ln>
        </p:spPr>
      </p:sp>
      <p:sp>
        <p:nvSpPr>
          <p:cNvPr id="581" name="Google Shape;581;p6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82" name="Google Shape;582;p60"/>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83" name="Google Shape;583;p6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84" name="Google Shape;584;p60"/>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585" name="Google Shape;585;p60"/>
          <p:cNvSpPr/>
          <p:nvPr/>
        </p:nvSpPr>
        <p:spPr>
          <a:xfrm>
            <a:off x="1282200" y="2243875"/>
            <a:ext cx="2234700" cy="24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86" name="Google Shape;586;p60"/>
          <p:cNvSpPr/>
          <p:nvPr/>
        </p:nvSpPr>
        <p:spPr>
          <a:xfrm>
            <a:off x="3516900" y="2243875"/>
            <a:ext cx="2234700" cy="24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87" name="Google Shape;587;p60"/>
          <p:cNvSpPr/>
          <p:nvPr/>
        </p:nvSpPr>
        <p:spPr>
          <a:xfrm>
            <a:off x="5751600" y="2243875"/>
            <a:ext cx="2234700" cy="24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88" name="Google Shape;588;p60"/>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89" name="Google Shape;589;p60"/>
          <p:cNvSpPr txBox="1"/>
          <p:nvPr>
            <p:ph idx="7" type="subTitle"/>
          </p:nvPr>
        </p:nvSpPr>
        <p:spPr>
          <a:xfrm>
            <a:off x="136337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90" name="Google Shape;590;p60"/>
          <p:cNvSpPr txBox="1"/>
          <p:nvPr>
            <p:ph idx="8" type="subTitle"/>
          </p:nvPr>
        </p:nvSpPr>
        <p:spPr>
          <a:xfrm>
            <a:off x="3621600"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91" name="Google Shape;591;p60"/>
          <p:cNvSpPr txBox="1"/>
          <p:nvPr>
            <p:ph idx="9" type="subTitle"/>
          </p:nvPr>
        </p:nvSpPr>
        <p:spPr>
          <a:xfrm>
            <a:off x="3621600"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92" name="Google Shape;592;p60"/>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93" name="Google Shape;593;p60"/>
          <p:cNvSpPr txBox="1"/>
          <p:nvPr>
            <p:ph idx="14" type="subTitle"/>
          </p:nvPr>
        </p:nvSpPr>
        <p:spPr>
          <a:xfrm>
            <a:off x="587982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2_1_2_1">
    <p:bg>
      <p:bgPr>
        <a:solidFill>
          <a:schemeClr val="lt2"/>
        </a:solidFill>
      </p:bgPr>
    </p:bg>
    <p:spTree>
      <p:nvGrpSpPr>
        <p:cNvPr id="594" name="Shape 594"/>
        <p:cNvGrpSpPr/>
        <p:nvPr/>
      </p:nvGrpSpPr>
      <p:grpSpPr>
        <a:xfrm>
          <a:off x="0" y="0"/>
          <a:ext cx="0" cy="0"/>
          <a:chOff x="0" y="0"/>
          <a:chExt cx="0" cy="0"/>
        </a:xfrm>
      </p:grpSpPr>
      <p:sp>
        <p:nvSpPr>
          <p:cNvPr id="595" name="Google Shape;595;p6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96" name="Google Shape;596;p6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97" name="Google Shape;597;p61"/>
          <p:cNvSpPr txBox="1"/>
          <p:nvPr>
            <p:ph type="title"/>
          </p:nvPr>
        </p:nvSpPr>
        <p:spPr>
          <a:xfrm>
            <a:off x="73151" y="340625"/>
            <a:ext cx="37473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98" name="Google Shape;598;p61"/>
          <p:cNvSpPr/>
          <p:nvPr>
            <p:ph idx="2" type="pic"/>
          </p:nvPr>
        </p:nvSpPr>
        <p:spPr>
          <a:xfrm>
            <a:off x="0" y="2771225"/>
            <a:ext cx="2824800" cy="1885500"/>
          </a:xfrm>
          <a:prstGeom prst="rect">
            <a:avLst/>
          </a:prstGeom>
          <a:noFill/>
          <a:ln>
            <a:noFill/>
          </a:ln>
        </p:spPr>
      </p:sp>
      <p:sp>
        <p:nvSpPr>
          <p:cNvPr id="599" name="Google Shape;599;p61"/>
          <p:cNvSpPr/>
          <p:nvPr>
            <p:ph idx="3" type="pic"/>
          </p:nvPr>
        </p:nvSpPr>
        <p:spPr>
          <a:xfrm>
            <a:off x="2824800" y="2015675"/>
            <a:ext cx="2893800" cy="1930200"/>
          </a:xfrm>
          <a:prstGeom prst="rect">
            <a:avLst/>
          </a:prstGeom>
          <a:noFill/>
          <a:ln>
            <a:noFill/>
          </a:ln>
        </p:spPr>
      </p:sp>
      <p:sp>
        <p:nvSpPr>
          <p:cNvPr id="600" name="Google Shape;600;p61"/>
          <p:cNvSpPr/>
          <p:nvPr>
            <p:ph idx="4" type="pic"/>
          </p:nvPr>
        </p:nvSpPr>
        <p:spPr>
          <a:xfrm>
            <a:off x="5718550" y="2610550"/>
            <a:ext cx="2961300" cy="1973700"/>
          </a:xfrm>
          <a:prstGeom prst="rect">
            <a:avLst/>
          </a:prstGeom>
          <a:noFill/>
          <a:ln>
            <a:noFill/>
          </a:ln>
        </p:spPr>
      </p:sp>
      <p:sp>
        <p:nvSpPr>
          <p:cNvPr id="601" name="Google Shape;601;p61"/>
          <p:cNvSpPr/>
          <p:nvPr>
            <p:ph idx="5" type="pic"/>
          </p:nvPr>
        </p:nvSpPr>
        <p:spPr>
          <a:xfrm>
            <a:off x="5718650" y="0"/>
            <a:ext cx="3425400" cy="2246100"/>
          </a:xfrm>
          <a:prstGeom prst="rect">
            <a:avLst/>
          </a:prstGeom>
          <a:noFill/>
          <a:ln>
            <a:noFill/>
          </a:ln>
        </p:spPr>
      </p:sp>
      <p:sp>
        <p:nvSpPr>
          <p:cNvPr id="602" name="Google Shape;602;p61"/>
          <p:cNvSpPr/>
          <p:nvPr>
            <p:ph idx="6" type="pic"/>
          </p:nvPr>
        </p:nvSpPr>
        <p:spPr>
          <a:xfrm>
            <a:off x="3820450" y="0"/>
            <a:ext cx="1898100" cy="1265100"/>
          </a:xfrm>
          <a:prstGeom prst="rect">
            <a:avLst/>
          </a:prstGeom>
          <a:noFill/>
          <a:ln>
            <a:noFill/>
          </a:ln>
        </p:spPr>
      </p:sp>
      <p:sp>
        <p:nvSpPr>
          <p:cNvPr id="603" name="Google Shape;603;p61"/>
          <p:cNvSpPr/>
          <p:nvPr>
            <p:ph idx="7" type="pic"/>
          </p:nvPr>
        </p:nvSpPr>
        <p:spPr>
          <a:xfrm>
            <a:off x="1768175" y="1006775"/>
            <a:ext cx="1056900" cy="1008900"/>
          </a:xfrm>
          <a:prstGeom prst="rect">
            <a:avLst/>
          </a:prstGeom>
          <a:noFill/>
          <a:ln>
            <a:noFill/>
          </a:ln>
        </p:spPr>
      </p:sp>
      <p:sp>
        <p:nvSpPr>
          <p:cNvPr id="604" name="Google Shape;604;p61"/>
          <p:cNvSpPr txBox="1"/>
          <p:nvPr>
            <p:ph idx="8" type="subTitle"/>
          </p:nvPr>
        </p:nvSpPr>
        <p:spPr>
          <a:xfrm>
            <a:off x="1771200" y="205744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61"/>
          <p:cNvSpPr txBox="1"/>
          <p:nvPr>
            <p:ph idx="9" type="subTitle"/>
          </p:nvPr>
        </p:nvSpPr>
        <p:spPr>
          <a:xfrm>
            <a:off x="2901125" y="3987842"/>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6" name="Google Shape;606;p61"/>
          <p:cNvSpPr txBox="1"/>
          <p:nvPr>
            <p:ph idx="13" type="subTitle"/>
          </p:nvPr>
        </p:nvSpPr>
        <p:spPr>
          <a:xfrm>
            <a:off x="73150" y="473697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1"/>
          <p:cNvSpPr txBox="1"/>
          <p:nvPr>
            <p:ph idx="14" type="subTitle"/>
          </p:nvPr>
        </p:nvSpPr>
        <p:spPr>
          <a:xfrm>
            <a:off x="5718725" y="465697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 name="Google Shape;608;p61"/>
          <p:cNvSpPr txBox="1"/>
          <p:nvPr>
            <p:ph idx="15" type="subTitle"/>
          </p:nvPr>
        </p:nvSpPr>
        <p:spPr>
          <a:xfrm>
            <a:off x="5785025" y="228743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61"/>
          <p:cNvSpPr txBox="1"/>
          <p:nvPr>
            <p:ph idx="16" type="subTitle"/>
          </p:nvPr>
        </p:nvSpPr>
        <p:spPr>
          <a:xfrm>
            <a:off x="3820450" y="130219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_1_1_3">
    <p:bg>
      <p:bgPr>
        <a:solidFill>
          <a:schemeClr val="lt2"/>
        </a:solidFill>
      </p:bgPr>
    </p:bg>
    <p:spTree>
      <p:nvGrpSpPr>
        <p:cNvPr id="610" name="Shape 610"/>
        <p:cNvGrpSpPr/>
        <p:nvPr/>
      </p:nvGrpSpPr>
      <p:grpSpPr>
        <a:xfrm>
          <a:off x="0" y="0"/>
          <a:ext cx="0" cy="0"/>
          <a:chOff x="0" y="0"/>
          <a:chExt cx="0" cy="0"/>
        </a:xfrm>
      </p:grpSpPr>
      <p:sp>
        <p:nvSpPr>
          <p:cNvPr id="611" name="Google Shape;611;p6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612" name="Google Shape;612;p6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613" name="Google Shape;613;p62"/>
          <p:cNvSpPr txBox="1"/>
          <p:nvPr>
            <p:ph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14" name="Google Shape;614;p62"/>
          <p:cNvSpPr/>
          <p:nvPr>
            <p:ph idx="2" type="pic"/>
          </p:nvPr>
        </p:nvSpPr>
        <p:spPr>
          <a:xfrm>
            <a:off x="1610975" y="3460538"/>
            <a:ext cx="4131000" cy="1683000"/>
          </a:xfrm>
          <a:prstGeom prst="rect">
            <a:avLst/>
          </a:prstGeom>
          <a:noFill/>
          <a:ln>
            <a:noFill/>
          </a:ln>
        </p:spPr>
      </p:sp>
      <p:sp>
        <p:nvSpPr>
          <p:cNvPr id="615" name="Google Shape;615;p62"/>
          <p:cNvSpPr/>
          <p:nvPr>
            <p:ph idx="3" type="pic"/>
          </p:nvPr>
        </p:nvSpPr>
        <p:spPr>
          <a:xfrm>
            <a:off x="6455100" y="0"/>
            <a:ext cx="2688900" cy="3681000"/>
          </a:xfrm>
          <a:prstGeom prst="rect">
            <a:avLst/>
          </a:prstGeom>
          <a:noFill/>
          <a:ln>
            <a:noFill/>
          </a:ln>
        </p:spPr>
      </p:sp>
    </p:spTree>
  </p:cSld>
  <p:clrMapOvr>
    <a:masterClrMapping/>
  </p:clrMapOvr>
  <p:extLst>
    <p:ext uri="{DCECCB84-F9BA-43D5-87BE-67443E8EF086}">
      <p15:sldGuideLst>
        <p15:guide id="1"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3325"/>
            <a:ext cx="8520600" cy="19290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52" name="Google Shape;52;p13"/>
          <p:cNvSpPr txBox="1"/>
          <p:nvPr>
            <p:ph idx="12" type="sldNum"/>
          </p:nvPr>
        </p:nvSpPr>
        <p:spPr>
          <a:xfrm>
            <a:off x="131793" y="17528"/>
            <a:ext cx="548700" cy="323100"/>
          </a:xfrm>
          <a:prstGeom prst="rect">
            <a:avLst/>
          </a:prstGeom>
          <a:noFill/>
          <a:ln>
            <a:noFill/>
          </a:ln>
        </p:spPr>
        <p:txBody>
          <a:bodyPr anchorCtr="0" anchor="ctr" bIns="91425" lIns="91425" spcFirstLastPara="1" rIns="91425" wrap="square" tIns="91425">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indent="0" lvl="0" marL="0" rtl="0" algn="l">
              <a:spcBef>
                <a:spcPts val="0"/>
              </a:spcBef>
              <a:spcAft>
                <a:spcPts val="0"/>
              </a:spcAft>
              <a:buNone/>
            </a:pPr>
            <a:r>
              <a:rPr lang="en-GB"/>
              <a:t>pg. </a:t>
            </a:r>
            <a:fld id="{00000000-1234-1234-1234-123412341234}" type="slidenum">
              <a:rPr lang="en-GB"/>
              <a:t>‹#›</a:t>
            </a:fld>
            <a:endParaRPr/>
          </a:p>
        </p:txBody>
      </p:sp>
      <p:sp>
        <p:nvSpPr>
          <p:cNvPr id="53" name="Google Shape;53;p13"/>
          <p:cNvSpPr txBox="1"/>
          <p:nvPr>
            <p:ph idx="1" type="body"/>
          </p:nvPr>
        </p:nvSpPr>
        <p:spPr>
          <a:xfrm>
            <a:off x="311700" y="3033075"/>
            <a:ext cx="8520600" cy="1817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indent="-298450" lvl="1" marL="914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indent="-298450" lvl="2" marL="1371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indent="-298450" lvl="3" marL="1828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indent="-298450" lvl="4" marL="22860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indent="-298450" lvl="5" marL="2743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indent="-298450" lvl="6" marL="3200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indent="-298450" lvl="7" marL="3657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indent="-298450" lvl="8" marL="4114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kaggle.com/datasets/olistbr/brazilian-ecommerce/code" TargetMode="External"/><Relationship Id="rId4" Type="http://schemas.openxmlformats.org/officeDocument/2006/relationships/hyperlink" Target="https://duckdb.org/docs/stable/" TargetMode="External"/><Relationship Id="rId5" Type="http://schemas.openxmlformats.org/officeDocument/2006/relationships/hyperlink" Target="https://docs.getdbt.com/docs/build/document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19" name="Shape 619"/>
        <p:cNvGrpSpPr/>
        <p:nvPr/>
      </p:nvGrpSpPr>
      <p:grpSpPr>
        <a:xfrm>
          <a:off x="0" y="0"/>
          <a:ext cx="0" cy="0"/>
          <a:chOff x="0" y="0"/>
          <a:chExt cx="0" cy="0"/>
        </a:xfrm>
      </p:grpSpPr>
      <p:sp>
        <p:nvSpPr>
          <p:cNvPr id="620" name="Google Shape;620;p63"/>
          <p:cNvSpPr txBox="1"/>
          <p:nvPr>
            <p:ph idx="5" type="title"/>
          </p:nvPr>
        </p:nvSpPr>
        <p:spPr>
          <a:xfrm>
            <a:off x="408225" y="2353275"/>
            <a:ext cx="3711000" cy="16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6300"/>
              <a:t>REPORT</a:t>
            </a:r>
            <a:endParaRPr sz="6300"/>
          </a:p>
        </p:txBody>
      </p:sp>
      <p:sp>
        <p:nvSpPr>
          <p:cNvPr id="621" name="Google Shape;621;p63"/>
          <p:cNvSpPr txBox="1"/>
          <p:nvPr>
            <p:ph type="title"/>
          </p:nvPr>
        </p:nvSpPr>
        <p:spPr>
          <a:xfrm>
            <a:off x="346350" y="1186175"/>
            <a:ext cx="35625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5800">
                <a:latin typeface="Spectral"/>
                <a:ea typeface="Spectral"/>
                <a:cs typeface="Spectral"/>
                <a:sym typeface="Spectral"/>
              </a:rPr>
              <a:t>Group 2</a:t>
            </a:r>
            <a:endParaRPr sz="5800">
              <a:latin typeface="Spectral"/>
              <a:ea typeface="Spectral"/>
              <a:cs typeface="Spectral"/>
              <a:sym typeface="Spectral"/>
            </a:endParaRPr>
          </a:p>
        </p:txBody>
      </p:sp>
      <p:pic>
        <p:nvPicPr>
          <p:cNvPr id="622" name="Google Shape;622;p63"/>
          <p:cNvPicPr preferRelativeResize="0"/>
          <p:nvPr/>
        </p:nvPicPr>
        <p:blipFill>
          <a:blip r:embed="rId3">
            <a:alphaModFix/>
          </a:blip>
          <a:stretch>
            <a:fillRect/>
          </a:stretch>
        </p:blipFill>
        <p:spPr>
          <a:xfrm>
            <a:off x="3723400" y="134200"/>
            <a:ext cx="5420600" cy="500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2"/>
          <p:cNvSpPr/>
          <p:nvPr/>
        </p:nvSpPr>
        <p:spPr>
          <a:xfrm>
            <a:off x="2337950" y="1224650"/>
            <a:ext cx="3958500" cy="3599700"/>
          </a:xfrm>
          <a:prstGeom prst="rect">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p72"/>
          <p:cNvSpPr txBox="1"/>
          <p:nvPr>
            <p:ph type="title"/>
          </p:nvPr>
        </p:nvSpPr>
        <p:spPr>
          <a:xfrm>
            <a:off x="623400" y="16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Ingestion</a:t>
            </a:r>
            <a:endParaRPr b="1">
              <a:latin typeface="Spectral"/>
              <a:ea typeface="Spectral"/>
              <a:cs typeface="Spectral"/>
              <a:sym typeface="Spectral"/>
            </a:endParaRPr>
          </a:p>
        </p:txBody>
      </p:sp>
      <p:pic>
        <p:nvPicPr>
          <p:cNvPr id="690" name="Google Shape;690;p72" title="Screenshot 2025-03-27 212729.png"/>
          <p:cNvPicPr preferRelativeResize="0"/>
          <p:nvPr/>
        </p:nvPicPr>
        <p:blipFill>
          <a:blip r:embed="rId3">
            <a:alphaModFix/>
          </a:blip>
          <a:stretch>
            <a:fillRect/>
          </a:stretch>
        </p:blipFill>
        <p:spPr>
          <a:xfrm>
            <a:off x="2598000" y="1275250"/>
            <a:ext cx="3438400" cy="3416400"/>
          </a:xfrm>
          <a:prstGeom prst="rect">
            <a:avLst/>
          </a:prstGeom>
          <a:noFill/>
          <a:ln>
            <a:noFill/>
          </a:ln>
        </p:spPr>
      </p:pic>
      <p:sp>
        <p:nvSpPr>
          <p:cNvPr id="691" name="Google Shape;691;p72"/>
          <p:cNvSpPr txBox="1"/>
          <p:nvPr/>
        </p:nvSpPr>
        <p:spPr>
          <a:xfrm>
            <a:off x="2412550" y="763613"/>
            <a:ext cx="1787100" cy="4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Spectral"/>
                <a:ea typeface="Spectral"/>
                <a:cs typeface="Spectral"/>
                <a:sym typeface="Spectral"/>
              </a:rPr>
              <a:t>Output:</a:t>
            </a:r>
            <a:endParaRPr sz="1800">
              <a:solidFill>
                <a:schemeClr val="dk1"/>
              </a:solidFill>
              <a:latin typeface="Spectral"/>
              <a:ea typeface="Spectral"/>
              <a:cs typeface="Spectral"/>
              <a:sym typeface="Spectral"/>
            </a:endParaRPr>
          </a:p>
          <a:p>
            <a:pPr indent="0" lvl="0" marL="0" rtl="0" algn="l">
              <a:spcBef>
                <a:spcPts val="1200"/>
              </a:spcBef>
              <a:spcAft>
                <a:spcPts val="0"/>
              </a:spcAft>
              <a:buNone/>
            </a:pPr>
            <a:r>
              <a:t/>
            </a:r>
            <a:endParaRPr sz="1800">
              <a:solidFill>
                <a:schemeClr val="dk2"/>
              </a:solidFill>
            </a:endParaRPr>
          </a:p>
        </p:txBody>
      </p:sp>
      <p:sp>
        <p:nvSpPr>
          <p:cNvPr id="692" name="Google Shape;692;p72"/>
          <p:cNvSpPr/>
          <p:nvPr/>
        </p:nvSpPr>
        <p:spPr>
          <a:xfrm rot="-5400000">
            <a:off x="-2342850" y="2330550"/>
            <a:ext cx="51558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93" name="Google Shape;693;p72"/>
          <p:cNvSpPr txBox="1"/>
          <p:nvPr/>
        </p:nvSpPr>
        <p:spPr>
          <a:xfrm>
            <a:off x="7310750" y="1744200"/>
            <a:ext cx="18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3"/>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99" name="Google Shape;699;p73"/>
          <p:cNvSpPr txBox="1"/>
          <p:nvPr>
            <p:ph type="title"/>
          </p:nvPr>
        </p:nvSpPr>
        <p:spPr>
          <a:xfrm>
            <a:off x="311700" y="0"/>
            <a:ext cx="295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Warehouse </a:t>
            </a:r>
            <a:endParaRPr b="1">
              <a:latin typeface="Spectral"/>
              <a:ea typeface="Spectral"/>
              <a:cs typeface="Spectral"/>
              <a:sym typeface="Spectral"/>
            </a:endParaRPr>
          </a:p>
        </p:txBody>
      </p:sp>
      <p:sp>
        <p:nvSpPr>
          <p:cNvPr id="700" name="Google Shape;700;p73"/>
          <p:cNvSpPr txBox="1"/>
          <p:nvPr>
            <p:ph idx="1" type="body"/>
          </p:nvPr>
        </p:nvSpPr>
        <p:spPr>
          <a:xfrm>
            <a:off x="311700" y="75662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1"/>
                </a:solidFill>
                <a:latin typeface="Spectral"/>
                <a:ea typeface="Spectral"/>
                <a:cs typeface="Spectral"/>
                <a:sym typeface="Spectral"/>
              </a:rPr>
              <a:t>A </a:t>
            </a:r>
            <a:r>
              <a:rPr b="1" lang="en-GB">
                <a:solidFill>
                  <a:schemeClr val="dk1"/>
                </a:solidFill>
                <a:latin typeface="Spectral"/>
                <a:ea typeface="Spectral"/>
                <a:cs typeface="Spectral"/>
                <a:sym typeface="Spectral"/>
              </a:rPr>
              <a:t>star schema</a:t>
            </a:r>
            <a:r>
              <a:rPr lang="en-GB">
                <a:solidFill>
                  <a:schemeClr val="dk1"/>
                </a:solidFill>
                <a:latin typeface="Spectral"/>
                <a:ea typeface="Spectral"/>
                <a:cs typeface="Spectral"/>
                <a:sym typeface="Spectral"/>
              </a:rPr>
              <a:t> is used for the transformed data. </a:t>
            </a:r>
            <a:endParaRPr>
              <a:solidFill>
                <a:schemeClr val="dk1"/>
              </a:solidFill>
              <a:latin typeface="Spectral"/>
              <a:ea typeface="Spectral"/>
              <a:cs typeface="Spectral"/>
              <a:sym typeface="Spectral"/>
            </a:endParaRPr>
          </a:p>
          <a:p>
            <a:pPr indent="0" lvl="0" marL="0" rtl="0" algn="just">
              <a:spcBef>
                <a:spcPts val="1200"/>
              </a:spcBef>
              <a:spcAft>
                <a:spcPts val="0"/>
              </a:spcAft>
              <a:buNone/>
            </a:pPr>
            <a:r>
              <a:rPr lang="en-GB">
                <a:solidFill>
                  <a:schemeClr val="dk1"/>
                </a:solidFill>
                <a:latin typeface="Spectral"/>
                <a:ea typeface="Spectral"/>
                <a:cs typeface="Spectral"/>
                <a:sym typeface="Spectral"/>
              </a:rPr>
              <a:t>Why </a:t>
            </a:r>
            <a:r>
              <a:rPr b="1" lang="en-GB">
                <a:solidFill>
                  <a:schemeClr val="dk1"/>
                </a:solidFill>
                <a:latin typeface="Spectral"/>
                <a:ea typeface="Spectral"/>
                <a:cs typeface="Spectral"/>
                <a:sym typeface="Spectral"/>
              </a:rPr>
              <a:t>star schema</a:t>
            </a:r>
            <a:r>
              <a:rPr lang="en-GB">
                <a:solidFill>
                  <a:schemeClr val="dk1"/>
                </a:solidFill>
                <a:latin typeface="Spectral"/>
                <a:ea typeface="Spectral"/>
                <a:cs typeface="Spectral"/>
                <a:sym typeface="Spectral"/>
              </a:rPr>
              <a:t>?</a:t>
            </a:r>
            <a:endParaRPr>
              <a:solidFill>
                <a:schemeClr val="dk1"/>
              </a:solidFill>
              <a:latin typeface="Spectral"/>
              <a:ea typeface="Spectral"/>
              <a:cs typeface="Spectral"/>
              <a:sym typeface="Spectral"/>
            </a:endParaRPr>
          </a:p>
          <a:p>
            <a:pPr indent="-342900" lvl="0" marL="457200" rtl="0" algn="just">
              <a:spcBef>
                <a:spcPts val="1200"/>
              </a:spcBef>
              <a:spcAft>
                <a:spcPts val="0"/>
              </a:spcAft>
              <a:buClr>
                <a:schemeClr val="dk1"/>
              </a:buClr>
              <a:buSzPts val="1800"/>
              <a:buAutoNum type="arabicPeriod"/>
            </a:pPr>
            <a:r>
              <a:rPr b="1" lang="en-GB">
                <a:solidFill>
                  <a:schemeClr val="dk1"/>
                </a:solidFill>
                <a:latin typeface="Spectral"/>
                <a:ea typeface="Spectral"/>
                <a:cs typeface="Spectral"/>
                <a:sym typeface="Spectral"/>
              </a:rPr>
              <a:t>Query Efficiency</a:t>
            </a:r>
            <a:r>
              <a:rPr lang="en-GB">
                <a:solidFill>
                  <a:schemeClr val="dk1"/>
                </a:solidFill>
                <a:latin typeface="Spectral"/>
                <a:ea typeface="Spectral"/>
                <a:cs typeface="Spectral"/>
                <a:sym typeface="Spectral"/>
              </a:rPr>
              <a:t>: The star schema is optimised for analytical queries. Star </a:t>
            </a:r>
            <a:r>
              <a:rPr lang="en-GB">
                <a:solidFill>
                  <a:schemeClr val="dk1"/>
                </a:solidFill>
                <a:latin typeface="Spectral"/>
                <a:ea typeface="Spectral"/>
                <a:cs typeface="Spectral"/>
                <a:sym typeface="Spectral"/>
              </a:rPr>
              <a:t>schema</a:t>
            </a:r>
            <a:r>
              <a:rPr lang="en-GB">
                <a:solidFill>
                  <a:schemeClr val="dk1"/>
                </a:solidFill>
                <a:latin typeface="Spectral"/>
                <a:ea typeface="Spectral"/>
                <a:cs typeface="Spectral"/>
                <a:sym typeface="Spectral"/>
              </a:rPr>
              <a:t> structure of one fact table with multiple dimension tables minimise the the number of joins required and simplifies aggregation.</a:t>
            </a:r>
            <a:endParaRPr>
              <a:solidFill>
                <a:schemeClr val="dk1"/>
              </a:solidFill>
              <a:latin typeface="Spectral"/>
              <a:ea typeface="Spectral"/>
              <a:cs typeface="Spectral"/>
              <a:sym typeface="Spectral"/>
            </a:endParaRPr>
          </a:p>
          <a:p>
            <a:pPr indent="-342900" lvl="0" marL="457200" rtl="0" algn="just">
              <a:spcBef>
                <a:spcPts val="0"/>
              </a:spcBef>
              <a:spcAft>
                <a:spcPts val="0"/>
              </a:spcAft>
              <a:buClr>
                <a:schemeClr val="dk1"/>
              </a:buClr>
              <a:buSzPts val="1800"/>
              <a:buAutoNum type="arabicPeriod"/>
            </a:pPr>
            <a:r>
              <a:rPr b="1" lang="en-GB">
                <a:solidFill>
                  <a:schemeClr val="dk1"/>
                </a:solidFill>
                <a:latin typeface="Spectral"/>
                <a:ea typeface="Spectral"/>
                <a:cs typeface="Spectral"/>
                <a:sym typeface="Spectral"/>
              </a:rPr>
              <a:t>Flexibility</a:t>
            </a:r>
            <a:r>
              <a:rPr lang="en-GB">
                <a:solidFill>
                  <a:schemeClr val="dk1"/>
                </a:solidFill>
                <a:latin typeface="Spectral"/>
                <a:ea typeface="Spectral"/>
                <a:cs typeface="Spectral"/>
                <a:sym typeface="Spectral"/>
              </a:rPr>
              <a:t>: </a:t>
            </a:r>
            <a:r>
              <a:rPr lang="en-GB">
                <a:solidFill>
                  <a:schemeClr val="dk1"/>
                </a:solidFill>
                <a:latin typeface="Spectral"/>
                <a:ea typeface="Spectral"/>
                <a:cs typeface="Spectral"/>
                <a:sym typeface="Spectral"/>
              </a:rPr>
              <a:t>Dimension</a:t>
            </a:r>
            <a:r>
              <a:rPr lang="en-GB">
                <a:solidFill>
                  <a:schemeClr val="dk1"/>
                </a:solidFill>
                <a:latin typeface="Spectral"/>
                <a:ea typeface="Spectral"/>
                <a:cs typeface="Spectral"/>
                <a:sym typeface="Spectral"/>
              </a:rPr>
              <a:t> </a:t>
            </a:r>
            <a:r>
              <a:rPr lang="en-GB">
                <a:solidFill>
                  <a:schemeClr val="dk1"/>
                </a:solidFill>
                <a:latin typeface="Spectral"/>
                <a:ea typeface="Spectral"/>
                <a:cs typeface="Spectral"/>
                <a:sym typeface="Spectral"/>
              </a:rPr>
              <a:t>tables</a:t>
            </a:r>
            <a:r>
              <a:rPr lang="en-GB">
                <a:solidFill>
                  <a:schemeClr val="dk1"/>
                </a:solidFill>
                <a:latin typeface="Spectral"/>
                <a:ea typeface="Spectral"/>
                <a:cs typeface="Spectral"/>
                <a:sym typeface="Spectral"/>
              </a:rPr>
              <a:t> can be </a:t>
            </a:r>
            <a:r>
              <a:rPr lang="en-GB">
                <a:solidFill>
                  <a:schemeClr val="dk1"/>
                </a:solidFill>
                <a:latin typeface="Spectral"/>
                <a:ea typeface="Spectral"/>
                <a:cs typeface="Spectral"/>
                <a:sym typeface="Spectral"/>
              </a:rPr>
              <a:t>extended or enriched over time without altering the fact table.</a:t>
            </a:r>
            <a:endParaRPr>
              <a:solidFill>
                <a:schemeClr val="dk1"/>
              </a:solidFill>
              <a:latin typeface="Spectral"/>
              <a:ea typeface="Spectral"/>
              <a:cs typeface="Spectral"/>
              <a:sym typeface="Spectral"/>
            </a:endParaRPr>
          </a:p>
          <a:p>
            <a:pPr indent="-342900" lvl="0" marL="457200" rtl="0" algn="just">
              <a:spcBef>
                <a:spcPts val="0"/>
              </a:spcBef>
              <a:spcAft>
                <a:spcPts val="0"/>
              </a:spcAft>
              <a:buClr>
                <a:schemeClr val="dk1"/>
              </a:buClr>
              <a:buSzPts val="1800"/>
              <a:buAutoNum type="arabicPeriod"/>
            </a:pPr>
            <a:r>
              <a:rPr b="1" lang="en-GB">
                <a:solidFill>
                  <a:schemeClr val="dk1"/>
                </a:solidFill>
                <a:latin typeface="Spectral"/>
                <a:ea typeface="Spectral"/>
                <a:cs typeface="Spectral"/>
                <a:sym typeface="Spectral"/>
              </a:rPr>
              <a:t>Performance</a:t>
            </a:r>
            <a:r>
              <a:rPr lang="en-GB">
                <a:solidFill>
                  <a:schemeClr val="dk1"/>
                </a:solidFill>
                <a:latin typeface="Spectral"/>
                <a:ea typeface="Spectral"/>
                <a:cs typeface="Spectral"/>
                <a:sym typeface="Spectral"/>
              </a:rPr>
              <a:t>: Analytical database such as DuckDB can quickly scan and aggregate data in a star schema.</a:t>
            </a:r>
            <a:endParaRPr>
              <a:solidFill>
                <a:schemeClr val="dk1"/>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4"/>
          <p:cNvPicPr preferRelativeResize="0"/>
          <p:nvPr/>
        </p:nvPicPr>
        <p:blipFill>
          <a:blip r:embed="rId3">
            <a:alphaModFix/>
          </a:blip>
          <a:stretch>
            <a:fillRect/>
          </a:stretch>
        </p:blipFill>
        <p:spPr>
          <a:xfrm>
            <a:off x="1730173" y="142913"/>
            <a:ext cx="6210599" cy="4857675"/>
          </a:xfrm>
          <a:prstGeom prst="rect">
            <a:avLst/>
          </a:prstGeom>
          <a:noFill/>
          <a:ln>
            <a:noFill/>
          </a:ln>
        </p:spPr>
      </p:pic>
      <p:sp>
        <p:nvSpPr>
          <p:cNvPr id="706" name="Google Shape;706;p74"/>
          <p:cNvSpPr txBox="1"/>
          <p:nvPr>
            <p:ph type="title"/>
          </p:nvPr>
        </p:nvSpPr>
        <p:spPr>
          <a:xfrm>
            <a:off x="3945400" y="316400"/>
            <a:ext cx="2257800" cy="3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1400"/>
              <a:t>Data Warehouse Design</a:t>
            </a:r>
            <a:endParaRPr b="1"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5"/>
          <p:cNvSpPr txBox="1"/>
          <p:nvPr>
            <p:ph idx="1" type="body"/>
          </p:nvPr>
        </p:nvSpPr>
        <p:spPr>
          <a:xfrm>
            <a:off x="201950" y="470100"/>
            <a:ext cx="8520600" cy="46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dk1"/>
                </a:solidFill>
                <a:latin typeface="Spectral"/>
                <a:ea typeface="Spectral"/>
                <a:cs typeface="Spectral"/>
                <a:sym typeface="Spectral"/>
              </a:rPr>
              <a:t>Fact tables: fact_sales, fact_reviews, fact_customer_lifetime_value</a:t>
            </a:r>
            <a:endParaRPr>
              <a:solidFill>
                <a:schemeClr val="dk1"/>
              </a:solidFill>
              <a:latin typeface="Spectral"/>
              <a:ea typeface="Spectral"/>
              <a:cs typeface="Spectral"/>
              <a:sym typeface="Spectral"/>
            </a:endParaRPr>
          </a:p>
          <a:p>
            <a:pPr indent="0" lvl="0" marL="0" rtl="0" algn="just">
              <a:spcBef>
                <a:spcPts val="1200"/>
              </a:spcBef>
              <a:spcAft>
                <a:spcPts val="1200"/>
              </a:spcAft>
              <a:buNone/>
            </a:pPr>
            <a:r>
              <a:t/>
            </a:r>
            <a:endParaRPr>
              <a:highlight>
                <a:schemeClr val="dk1"/>
              </a:highlight>
              <a:latin typeface="Spectral"/>
              <a:ea typeface="Spectral"/>
              <a:cs typeface="Spectral"/>
              <a:sym typeface="Spectral"/>
            </a:endParaRPr>
          </a:p>
        </p:txBody>
      </p:sp>
      <p:sp>
        <p:nvSpPr>
          <p:cNvPr id="712" name="Google Shape;712;p75"/>
          <p:cNvSpPr/>
          <p:nvPr/>
        </p:nvSpPr>
        <p:spPr>
          <a:xfrm>
            <a:off x="272150" y="1113300"/>
            <a:ext cx="8238600" cy="3721200"/>
          </a:xfrm>
          <a:prstGeom prst="rect">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75"/>
          <p:cNvSpPr/>
          <p:nvPr/>
        </p:nvSpPr>
        <p:spPr>
          <a:xfrm>
            <a:off x="0" y="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14" name="Google Shape;714;p75"/>
          <p:cNvSpPr txBox="1"/>
          <p:nvPr>
            <p:ph type="title"/>
          </p:nvPr>
        </p:nvSpPr>
        <p:spPr>
          <a:xfrm>
            <a:off x="311700" y="-51300"/>
            <a:ext cx="304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Warehouse </a:t>
            </a:r>
            <a:endParaRPr b="1">
              <a:latin typeface="Spectral"/>
              <a:ea typeface="Spectral"/>
              <a:cs typeface="Spectral"/>
              <a:sym typeface="Spectral"/>
            </a:endParaRPr>
          </a:p>
        </p:txBody>
      </p:sp>
      <p:pic>
        <p:nvPicPr>
          <p:cNvPr id="715" name="Google Shape;715;p75" title="Screenshot 2025-03-27 002914.png"/>
          <p:cNvPicPr preferRelativeResize="0"/>
          <p:nvPr/>
        </p:nvPicPr>
        <p:blipFill>
          <a:blip r:embed="rId3">
            <a:alphaModFix/>
          </a:blip>
          <a:stretch>
            <a:fillRect/>
          </a:stretch>
        </p:blipFill>
        <p:spPr>
          <a:xfrm>
            <a:off x="3429831" y="1918281"/>
            <a:ext cx="2571890" cy="2185200"/>
          </a:xfrm>
          <a:prstGeom prst="rect">
            <a:avLst/>
          </a:prstGeom>
          <a:noFill/>
          <a:ln>
            <a:noFill/>
          </a:ln>
        </p:spPr>
      </p:pic>
      <p:pic>
        <p:nvPicPr>
          <p:cNvPr id="716" name="Google Shape;716;p75" title="Screenshot 2025-03-27 002547.png"/>
          <p:cNvPicPr preferRelativeResize="0"/>
          <p:nvPr/>
        </p:nvPicPr>
        <p:blipFill>
          <a:blip r:embed="rId4">
            <a:alphaModFix/>
          </a:blip>
          <a:stretch>
            <a:fillRect/>
          </a:stretch>
        </p:blipFill>
        <p:spPr>
          <a:xfrm>
            <a:off x="297775" y="1150275"/>
            <a:ext cx="3074325" cy="3721200"/>
          </a:xfrm>
          <a:prstGeom prst="rect">
            <a:avLst/>
          </a:prstGeom>
          <a:noFill/>
          <a:ln>
            <a:noFill/>
          </a:ln>
        </p:spPr>
      </p:pic>
      <p:pic>
        <p:nvPicPr>
          <p:cNvPr id="717" name="Google Shape;717;p75" title="Screenshot 2025-03-27 003008.png"/>
          <p:cNvPicPr preferRelativeResize="0"/>
          <p:nvPr/>
        </p:nvPicPr>
        <p:blipFill>
          <a:blip r:embed="rId5">
            <a:alphaModFix/>
          </a:blip>
          <a:stretch>
            <a:fillRect/>
          </a:stretch>
        </p:blipFill>
        <p:spPr>
          <a:xfrm>
            <a:off x="6059460" y="2070253"/>
            <a:ext cx="2451165" cy="126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6"/>
          <p:cNvSpPr/>
          <p:nvPr/>
        </p:nvSpPr>
        <p:spPr>
          <a:xfrm>
            <a:off x="272150" y="1113300"/>
            <a:ext cx="8238600" cy="3721200"/>
          </a:xfrm>
          <a:prstGeom prst="rect">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76"/>
          <p:cNvSpPr/>
          <p:nvPr/>
        </p:nvSpPr>
        <p:spPr>
          <a:xfrm>
            <a:off x="0" y="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24" name="Google Shape;724;p76"/>
          <p:cNvSpPr txBox="1"/>
          <p:nvPr>
            <p:ph type="title"/>
          </p:nvPr>
        </p:nvSpPr>
        <p:spPr>
          <a:xfrm>
            <a:off x="311700" y="-12175"/>
            <a:ext cx="400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Warehouse </a:t>
            </a:r>
            <a:endParaRPr b="1">
              <a:latin typeface="Spectral"/>
              <a:ea typeface="Spectral"/>
              <a:cs typeface="Spectral"/>
              <a:sym typeface="Spectral"/>
            </a:endParaRPr>
          </a:p>
        </p:txBody>
      </p:sp>
      <p:sp>
        <p:nvSpPr>
          <p:cNvPr id="725" name="Google Shape;725;p76"/>
          <p:cNvSpPr txBox="1"/>
          <p:nvPr>
            <p:ph idx="1" type="body"/>
          </p:nvPr>
        </p:nvSpPr>
        <p:spPr>
          <a:xfrm>
            <a:off x="311700" y="560525"/>
            <a:ext cx="85206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Spectral"/>
                <a:ea typeface="Spectral"/>
                <a:cs typeface="Spectral"/>
                <a:sym typeface="Spectral"/>
              </a:rPr>
              <a:t>Dimension</a:t>
            </a:r>
            <a:r>
              <a:rPr lang="en-GB">
                <a:solidFill>
                  <a:schemeClr val="dk1"/>
                </a:solidFill>
                <a:latin typeface="Spectral"/>
                <a:ea typeface="Spectral"/>
                <a:cs typeface="Spectral"/>
                <a:sym typeface="Spectral"/>
              </a:rPr>
              <a:t> tables: dim_customer, dim_date, dim_product</a:t>
            </a:r>
            <a:endParaRPr>
              <a:solidFill>
                <a:schemeClr val="dk1"/>
              </a:solidFill>
              <a:latin typeface="Spectral"/>
              <a:ea typeface="Spectral"/>
              <a:cs typeface="Spectral"/>
              <a:sym typeface="Spectral"/>
            </a:endParaRPr>
          </a:p>
          <a:p>
            <a:pPr indent="0" lvl="0" marL="0" rtl="0" algn="l">
              <a:spcBef>
                <a:spcPts val="1200"/>
              </a:spcBef>
              <a:spcAft>
                <a:spcPts val="1200"/>
              </a:spcAft>
              <a:buNone/>
            </a:pPr>
            <a:r>
              <a:t/>
            </a:r>
            <a:endParaRPr>
              <a:highlight>
                <a:schemeClr val="dk1"/>
              </a:highlight>
            </a:endParaRPr>
          </a:p>
        </p:txBody>
      </p:sp>
      <p:pic>
        <p:nvPicPr>
          <p:cNvPr id="726" name="Google Shape;726;p76" title="Screenshot 2025-03-27 003118.png"/>
          <p:cNvPicPr preferRelativeResize="0"/>
          <p:nvPr/>
        </p:nvPicPr>
        <p:blipFill>
          <a:blip r:embed="rId3">
            <a:alphaModFix/>
          </a:blip>
          <a:stretch>
            <a:fillRect/>
          </a:stretch>
        </p:blipFill>
        <p:spPr>
          <a:xfrm>
            <a:off x="311700" y="1267150"/>
            <a:ext cx="2946400" cy="2827350"/>
          </a:xfrm>
          <a:prstGeom prst="rect">
            <a:avLst/>
          </a:prstGeom>
          <a:noFill/>
          <a:ln>
            <a:noFill/>
          </a:ln>
        </p:spPr>
      </p:pic>
      <p:pic>
        <p:nvPicPr>
          <p:cNvPr id="727" name="Google Shape;727;p76" title="Screenshot 2025-03-27 003129.png"/>
          <p:cNvPicPr preferRelativeResize="0"/>
          <p:nvPr/>
        </p:nvPicPr>
        <p:blipFill>
          <a:blip r:embed="rId4">
            <a:alphaModFix/>
          </a:blip>
          <a:stretch>
            <a:fillRect/>
          </a:stretch>
        </p:blipFill>
        <p:spPr>
          <a:xfrm>
            <a:off x="3258101" y="1267150"/>
            <a:ext cx="1924675" cy="2901350"/>
          </a:xfrm>
          <a:prstGeom prst="rect">
            <a:avLst/>
          </a:prstGeom>
          <a:noFill/>
          <a:ln>
            <a:noFill/>
          </a:ln>
        </p:spPr>
      </p:pic>
      <p:pic>
        <p:nvPicPr>
          <p:cNvPr id="728" name="Google Shape;728;p76" title="Screenshot 2025-03-27 003146.png"/>
          <p:cNvPicPr preferRelativeResize="0"/>
          <p:nvPr/>
        </p:nvPicPr>
        <p:blipFill>
          <a:blip r:embed="rId5">
            <a:alphaModFix/>
          </a:blip>
          <a:stretch>
            <a:fillRect/>
          </a:stretch>
        </p:blipFill>
        <p:spPr>
          <a:xfrm>
            <a:off x="5451550" y="1227825"/>
            <a:ext cx="2378750" cy="268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020">
                <a:latin typeface="Spectral"/>
                <a:ea typeface="Spectral"/>
                <a:cs typeface="Spectral"/>
                <a:sym typeface="Spectral"/>
              </a:rPr>
              <a:t>fact_sales.sql</a:t>
            </a:r>
            <a:endParaRPr b="1" sz="2020">
              <a:latin typeface="Spectral"/>
              <a:ea typeface="Spectral"/>
              <a:cs typeface="Spectral"/>
              <a:sym typeface="Spectral"/>
            </a:endParaRPr>
          </a:p>
        </p:txBody>
      </p:sp>
      <p:sp>
        <p:nvSpPr>
          <p:cNvPr id="734" name="Google Shape;734;p77"/>
          <p:cNvSpPr txBox="1"/>
          <p:nvPr>
            <p:ph idx="1" type="body"/>
          </p:nvPr>
        </p:nvSpPr>
        <p:spPr>
          <a:xfrm>
            <a:off x="311700" y="915125"/>
            <a:ext cx="4150200" cy="36723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lang="en-GB" sz="1500">
                <a:solidFill>
                  <a:schemeClr val="dk1"/>
                </a:solidFill>
                <a:latin typeface="Spectral"/>
                <a:ea typeface="Spectral"/>
                <a:cs typeface="Spectral"/>
                <a:sym typeface="Spectral"/>
              </a:rPr>
              <a:t>Centralizes detailed transactional data for each order item.</a:t>
            </a:r>
            <a:br>
              <a:rPr lang="en-GB" sz="1500">
                <a:solidFill>
                  <a:schemeClr val="dk1"/>
                </a:solidFill>
                <a:latin typeface="Spectral"/>
                <a:ea typeface="Spectral"/>
                <a:cs typeface="Spectral"/>
                <a:sym typeface="Spectral"/>
              </a:rPr>
            </a:br>
            <a:endParaRPr sz="1000">
              <a:solidFill>
                <a:schemeClr val="dk1"/>
              </a:solidFill>
              <a:latin typeface="Spectral"/>
              <a:ea typeface="Spectral"/>
              <a:cs typeface="Spectral"/>
              <a:sym typeface="Spectral"/>
            </a:endParaRPr>
          </a:p>
          <a:p>
            <a:pPr indent="0" lvl="0" marL="0" rtl="0" algn="just">
              <a:lnSpc>
                <a:spcPct val="95000"/>
              </a:lnSpc>
              <a:spcBef>
                <a:spcPts val="1200"/>
              </a:spcBef>
              <a:spcAft>
                <a:spcPts val="0"/>
              </a:spcAft>
              <a:buNone/>
            </a:pPr>
            <a:r>
              <a:rPr lang="en-GB" sz="1500">
                <a:solidFill>
                  <a:schemeClr val="dk1"/>
                </a:solidFill>
                <a:latin typeface="Spectral"/>
                <a:ea typeface="Spectral"/>
                <a:cs typeface="Spectral"/>
                <a:sym typeface="Spectral"/>
              </a:rPr>
              <a:t>Serves as the primary fact table in a star schema for reporting and analytics.</a:t>
            </a:r>
            <a:endParaRPr sz="150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None/>
            </a:pPr>
            <a:r>
              <a:rPr b="1" lang="en-GB" sz="1500">
                <a:solidFill>
                  <a:schemeClr val="dk1"/>
                </a:solidFill>
                <a:latin typeface="Spectral"/>
                <a:ea typeface="Spectral"/>
                <a:cs typeface="Spectral"/>
                <a:sym typeface="Spectral"/>
              </a:rPr>
              <a:t>Computations:</a:t>
            </a:r>
            <a:endParaRPr b="1" sz="1500">
              <a:solidFill>
                <a:schemeClr val="dk1"/>
              </a:solidFill>
              <a:latin typeface="Spectral"/>
              <a:ea typeface="Spectral"/>
              <a:cs typeface="Spectral"/>
              <a:sym typeface="Spectral"/>
            </a:endParaRPr>
          </a:p>
          <a:p>
            <a:pPr indent="-323850" lvl="0" marL="457200" rtl="0" algn="just">
              <a:lnSpc>
                <a:spcPct val="115000"/>
              </a:lnSpc>
              <a:spcBef>
                <a:spcPts val="1200"/>
              </a:spcBef>
              <a:spcAft>
                <a:spcPts val="0"/>
              </a:spcAft>
              <a:buClr>
                <a:schemeClr val="dk1"/>
              </a:buClr>
              <a:buSzPts val="1500"/>
              <a:buChar char="●"/>
            </a:pPr>
            <a:r>
              <a:rPr b="1" lang="en-GB" sz="1500">
                <a:solidFill>
                  <a:schemeClr val="dk1"/>
                </a:solidFill>
                <a:latin typeface="Spectral"/>
                <a:ea typeface="Spectral"/>
                <a:cs typeface="Spectral"/>
                <a:sym typeface="Spectral"/>
              </a:rPr>
              <a:t>Total Sale Amount: </a:t>
            </a:r>
            <a:br>
              <a:rPr b="1" lang="en-GB" sz="1500">
                <a:solidFill>
                  <a:schemeClr val="dk1"/>
                </a:solidFill>
                <a:latin typeface="Spectral"/>
                <a:ea typeface="Spectral"/>
                <a:cs typeface="Spectral"/>
                <a:sym typeface="Spectral"/>
              </a:rPr>
            </a:br>
            <a:r>
              <a:rPr lang="en-GB" sz="1500">
                <a:solidFill>
                  <a:schemeClr val="dk1"/>
                </a:solidFill>
                <a:latin typeface="Spectral"/>
                <a:ea typeface="Spectral"/>
                <a:cs typeface="Spectral"/>
                <a:sym typeface="Spectral"/>
              </a:rPr>
              <a:t>as </a:t>
            </a:r>
            <a:r>
              <a:rPr i="1" lang="en-GB" sz="1500">
                <a:solidFill>
                  <a:schemeClr val="dk1"/>
                </a:solidFill>
                <a:latin typeface="Spectral"/>
                <a:ea typeface="Spectral"/>
                <a:cs typeface="Spectral"/>
                <a:sym typeface="Spectral"/>
              </a:rPr>
              <a:t>price</a:t>
            </a:r>
            <a:r>
              <a:rPr lang="en-GB" sz="1500">
                <a:solidFill>
                  <a:schemeClr val="dk1"/>
                </a:solidFill>
                <a:latin typeface="Spectral"/>
                <a:ea typeface="Spectral"/>
                <a:cs typeface="Spectral"/>
                <a:sym typeface="Spectral"/>
              </a:rPr>
              <a:t> + </a:t>
            </a:r>
            <a:r>
              <a:rPr i="1" lang="en-GB" sz="1500">
                <a:solidFill>
                  <a:schemeClr val="dk1"/>
                </a:solidFill>
                <a:latin typeface="Spectral"/>
                <a:ea typeface="Spectral"/>
                <a:cs typeface="Spectral"/>
                <a:sym typeface="Spectral"/>
              </a:rPr>
              <a:t>freight_value</a:t>
            </a:r>
            <a:endParaRPr sz="100">
              <a:solidFill>
                <a:schemeClr val="dk1"/>
              </a:solidFill>
              <a:latin typeface="Spectral"/>
              <a:ea typeface="Spectral"/>
              <a:cs typeface="Spectral"/>
              <a:sym typeface="Spectral"/>
            </a:endParaRPr>
          </a:p>
          <a:p>
            <a:pPr indent="-323850" lvl="0" marL="457200" rtl="0" algn="just">
              <a:lnSpc>
                <a:spcPct val="115000"/>
              </a:lnSpc>
              <a:spcBef>
                <a:spcPts val="0"/>
              </a:spcBef>
              <a:spcAft>
                <a:spcPts val="0"/>
              </a:spcAft>
              <a:buClr>
                <a:schemeClr val="dk1"/>
              </a:buClr>
              <a:buSzPts val="1500"/>
              <a:buChar char="●"/>
            </a:pPr>
            <a:r>
              <a:rPr b="1" lang="en-GB" sz="1500">
                <a:solidFill>
                  <a:schemeClr val="dk1"/>
                </a:solidFill>
                <a:latin typeface="Spectral"/>
                <a:ea typeface="Spectral"/>
                <a:cs typeface="Spectral"/>
                <a:sym typeface="Spectral"/>
              </a:rPr>
              <a:t>Payment Aggregation: </a:t>
            </a:r>
            <a:r>
              <a:rPr lang="en-GB" sz="1500">
                <a:solidFill>
                  <a:schemeClr val="dk1"/>
                </a:solidFill>
                <a:latin typeface="Spectral"/>
                <a:ea typeface="Spectral"/>
                <a:cs typeface="Spectral"/>
                <a:sym typeface="Spectral"/>
              </a:rPr>
              <a:t>Sums </a:t>
            </a:r>
            <a:r>
              <a:rPr i="1" lang="en-GB" sz="1500">
                <a:solidFill>
                  <a:schemeClr val="dk1"/>
                </a:solidFill>
                <a:latin typeface="Spectral"/>
                <a:ea typeface="Spectral"/>
                <a:cs typeface="Spectral"/>
                <a:sym typeface="Spectral"/>
              </a:rPr>
              <a:t>installments</a:t>
            </a:r>
            <a:r>
              <a:rPr lang="en-GB" sz="1500">
                <a:solidFill>
                  <a:schemeClr val="dk1"/>
                </a:solidFill>
                <a:latin typeface="Spectral"/>
                <a:ea typeface="Spectral"/>
                <a:cs typeface="Spectral"/>
                <a:sym typeface="Spectral"/>
              </a:rPr>
              <a:t> and </a:t>
            </a:r>
            <a:r>
              <a:rPr i="1" lang="en-GB" sz="1500">
                <a:solidFill>
                  <a:schemeClr val="dk1"/>
                </a:solidFill>
                <a:latin typeface="Spectral"/>
                <a:ea typeface="Spectral"/>
                <a:cs typeface="Spectral"/>
                <a:sym typeface="Spectral"/>
              </a:rPr>
              <a:t>payment values</a:t>
            </a:r>
            <a:r>
              <a:rPr lang="en-GB" sz="1500">
                <a:solidFill>
                  <a:schemeClr val="dk1"/>
                </a:solidFill>
                <a:latin typeface="Spectral"/>
                <a:ea typeface="Spectral"/>
                <a:cs typeface="Spectral"/>
                <a:sym typeface="Spectral"/>
              </a:rPr>
              <a:t> per </a:t>
            </a:r>
            <a:r>
              <a:rPr i="1" lang="en-GB" sz="1500">
                <a:solidFill>
                  <a:schemeClr val="dk1"/>
                </a:solidFill>
                <a:latin typeface="Spectral"/>
                <a:ea typeface="Spectral"/>
                <a:cs typeface="Spectral"/>
                <a:sym typeface="Spectral"/>
              </a:rPr>
              <a:t>order.</a:t>
            </a:r>
            <a:endParaRPr sz="100">
              <a:solidFill>
                <a:schemeClr val="dk1"/>
              </a:solidFill>
              <a:latin typeface="Spectral"/>
              <a:ea typeface="Spectral"/>
              <a:cs typeface="Spectral"/>
              <a:sym typeface="Spectral"/>
            </a:endParaRPr>
          </a:p>
          <a:p>
            <a:pPr indent="-323850" lvl="0" marL="457200" rtl="0" algn="just">
              <a:lnSpc>
                <a:spcPct val="115000"/>
              </a:lnSpc>
              <a:spcBef>
                <a:spcPts val="0"/>
              </a:spcBef>
              <a:spcAft>
                <a:spcPts val="0"/>
              </a:spcAft>
              <a:buClr>
                <a:schemeClr val="dk1"/>
              </a:buClr>
              <a:buSzPts val="1500"/>
              <a:buChar char="●"/>
            </a:pPr>
            <a:r>
              <a:rPr lang="en-GB" sz="1500">
                <a:solidFill>
                  <a:schemeClr val="dk1"/>
                </a:solidFill>
                <a:latin typeface="Spectral"/>
                <a:ea typeface="Spectral"/>
                <a:cs typeface="Spectral"/>
                <a:sym typeface="Spectral"/>
              </a:rPr>
              <a:t>Ensures consistency by handling NULLs and trimming inputs.</a:t>
            </a:r>
            <a:endParaRPr sz="1500">
              <a:solidFill>
                <a:schemeClr val="dk1"/>
              </a:solidFill>
              <a:latin typeface="Spectral"/>
              <a:ea typeface="Spectral"/>
              <a:cs typeface="Spectral"/>
              <a:sym typeface="Spectral"/>
            </a:endParaRPr>
          </a:p>
        </p:txBody>
      </p:sp>
      <p:sp>
        <p:nvSpPr>
          <p:cNvPr id="735" name="Google Shape;735;p77"/>
          <p:cNvSpPr txBox="1"/>
          <p:nvPr>
            <p:ph idx="1" type="body"/>
          </p:nvPr>
        </p:nvSpPr>
        <p:spPr>
          <a:xfrm>
            <a:off x="4648200" y="991325"/>
            <a:ext cx="4150200" cy="3672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en-GB" sz="1500">
                <a:solidFill>
                  <a:schemeClr val="dk1"/>
                </a:solidFill>
              </a:rPr>
              <a:t>I</a:t>
            </a:r>
            <a:r>
              <a:rPr b="1" lang="en-GB" sz="1500">
                <a:solidFill>
                  <a:schemeClr val="dk1"/>
                </a:solidFill>
                <a:latin typeface="Spectral"/>
                <a:ea typeface="Spectral"/>
                <a:cs typeface="Spectral"/>
                <a:sym typeface="Spectral"/>
              </a:rPr>
              <a:t>ntegration with Dimensions</a:t>
            </a:r>
            <a:endParaRPr b="1" sz="1500">
              <a:solidFill>
                <a:schemeClr val="dk1"/>
              </a:solidFill>
              <a:latin typeface="Spectral"/>
              <a:ea typeface="Spectral"/>
              <a:cs typeface="Spectral"/>
              <a:sym typeface="Spectral"/>
            </a:endParaRPr>
          </a:p>
          <a:p>
            <a:pPr indent="-323850" lvl="0" marL="457200" rtl="0" algn="just">
              <a:spcBef>
                <a:spcPts val="1200"/>
              </a:spcBef>
              <a:spcAft>
                <a:spcPts val="0"/>
              </a:spcAft>
              <a:buClr>
                <a:schemeClr val="dk1"/>
              </a:buClr>
              <a:buSzPts val="1500"/>
              <a:buChar char="●"/>
            </a:pPr>
            <a:r>
              <a:rPr b="1" lang="en-GB" sz="1500">
                <a:solidFill>
                  <a:schemeClr val="dk1"/>
                </a:solidFill>
                <a:latin typeface="Spectral"/>
                <a:ea typeface="Spectral"/>
                <a:cs typeface="Spectral"/>
                <a:sym typeface="Spectral"/>
              </a:rPr>
              <a:t>DimCustomer</a:t>
            </a:r>
            <a:r>
              <a:rPr lang="en-GB" sz="1500">
                <a:solidFill>
                  <a:schemeClr val="dk1"/>
                </a:solidFill>
                <a:latin typeface="Spectral"/>
                <a:ea typeface="Spectral"/>
                <a:cs typeface="Spectral"/>
                <a:sym typeface="Spectral"/>
              </a:rPr>
              <a:t>: Joins on </a:t>
            </a:r>
            <a:r>
              <a:rPr i="1" lang="en-GB" sz="1500">
                <a:solidFill>
                  <a:schemeClr val="dk1"/>
                </a:solidFill>
                <a:latin typeface="Spectral"/>
                <a:ea typeface="Spectral"/>
                <a:cs typeface="Spectral"/>
                <a:sym typeface="Spectral"/>
              </a:rPr>
              <a:t>customer_id</a:t>
            </a:r>
            <a:r>
              <a:rPr lang="en-GB" sz="1500">
                <a:solidFill>
                  <a:schemeClr val="dk1"/>
                </a:solidFill>
                <a:latin typeface="Spectral"/>
                <a:ea typeface="Spectral"/>
                <a:cs typeface="Spectral"/>
                <a:sym typeface="Spectral"/>
              </a:rPr>
              <a:t> to link customer details.</a:t>
            </a:r>
            <a:endParaRPr sz="1500">
              <a:solidFill>
                <a:schemeClr val="dk1"/>
              </a:solidFill>
              <a:latin typeface="Spectral"/>
              <a:ea typeface="Spectral"/>
              <a:cs typeface="Spectral"/>
              <a:sym typeface="Spectral"/>
            </a:endParaRPr>
          </a:p>
          <a:p>
            <a:pPr indent="0" lvl="0" marL="457200" rtl="0" algn="just">
              <a:spcBef>
                <a:spcPts val="1200"/>
              </a:spcBef>
              <a:spcAft>
                <a:spcPts val="0"/>
              </a:spcAft>
              <a:buNone/>
            </a:pPr>
            <a:r>
              <a:t/>
            </a:r>
            <a:endParaRPr sz="100">
              <a:solidFill>
                <a:schemeClr val="dk1"/>
              </a:solidFill>
              <a:latin typeface="Spectral"/>
              <a:ea typeface="Spectral"/>
              <a:cs typeface="Spectral"/>
              <a:sym typeface="Spectral"/>
            </a:endParaRPr>
          </a:p>
          <a:p>
            <a:pPr indent="-323850" lvl="0" marL="457200" rtl="0" algn="just">
              <a:spcBef>
                <a:spcPts val="1200"/>
              </a:spcBef>
              <a:spcAft>
                <a:spcPts val="0"/>
              </a:spcAft>
              <a:buClr>
                <a:schemeClr val="dk1"/>
              </a:buClr>
              <a:buSzPts val="1500"/>
              <a:buChar char="●"/>
            </a:pPr>
            <a:r>
              <a:rPr b="1" lang="en-GB" sz="1500">
                <a:solidFill>
                  <a:schemeClr val="dk1"/>
                </a:solidFill>
                <a:latin typeface="Spectral"/>
                <a:ea typeface="Spectral"/>
                <a:cs typeface="Spectral"/>
                <a:sym typeface="Spectral"/>
              </a:rPr>
              <a:t>DimProduct:</a:t>
            </a:r>
            <a:r>
              <a:rPr lang="en-GB" sz="1500">
                <a:solidFill>
                  <a:schemeClr val="dk1"/>
                </a:solidFill>
                <a:latin typeface="Spectral"/>
                <a:ea typeface="Spectral"/>
                <a:cs typeface="Spectral"/>
                <a:sym typeface="Spectral"/>
              </a:rPr>
              <a:t> Joins on </a:t>
            </a:r>
            <a:r>
              <a:rPr i="1" lang="en-GB" sz="1500">
                <a:solidFill>
                  <a:schemeClr val="dk1"/>
                </a:solidFill>
                <a:latin typeface="Spectral"/>
                <a:ea typeface="Spectral"/>
                <a:cs typeface="Spectral"/>
                <a:sym typeface="Spectral"/>
              </a:rPr>
              <a:t>product_id</a:t>
            </a:r>
            <a:r>
              <a:rPr lang="en-GB" sz="1500">
                <a:solidFill>
                  <a:schemeClr val="dk1"/>
                </a:solidFill>
                <a:latin typeface="Spectral"/>
                <a:ea typeface="Spectral"/>
                <a:cs typeface="Spectral"/>
                <a:sym typeface="Spectral"/>
              </a:rPr>
              <a:t> for product specifics.</a:t>
            </a:r>
            <a:endParaRPr sz="1500">
              <a:solidFill>
                <a:schemeClr val="dk1"/>
              </a:solidFill>
              <a:latin typeface="Spectral"/>
              <a:ea typeface="Spectral"/>
              <a:cs typeface="Spectral"/>
              <a:sym typeface="Spectral"/>
            </a:endParaRPr>
          </a:p>
          <a:p>
            <a:pPr indent="0" lvl="0" marL="457200" rtl="0" algn="just">
              <a:spcBef>
                <a:spcPts val="1200"/>
              </a:spcBef>
              <a:spcAft>
                <a:spcPts val="0"/>
              </a:spcAft>
              <a:buNone/>
            </a:pPr>
            <a:r>
              <a:t/>
            </a:r>
            <a:endParaRPr sz="100">
              <a:solidFill>
                <a:schemeClr val="dk1"/>
              </a:solidFill>
              <a:latin typeface="Spectral"/>
              <a:ea typeface="Spectral"/>
              <a:cs typeface="Spectral"/>
              <a:sym typeface="Spectral"/>
            </a:endParaRPr>
          </a:p>
          <a:p>
            <a:pPr indent="-323850" lvl="0" marL="457200" rtl="0" algn="just">
              <a:spcBef>
                <a:spcPts val="1200"/>
              </a:spcBef>
              <a:spcAft>
                <a:spcPts val="0"/>
              </a:spcAft>
              <a:buClr>
                <a:schemeClr val="dk1"/>
              </a:buClr>
              <a:buSzPts val="1500"/>
              <a:buChar char="●"/>
            </a:pPr>
            <a:r>
              <a:rPr b="1" lang="en-GB" sz="1500">
                <a:solidFill>
                  <a:schemeClr val="dk1"/>
                </a:solidFill>
                <a:latin typeface="Spectral"/>
                <a:ea typeface="Spectral"/>
                <a:cs typeface="Spectral"/>
                <a:sym typeface="Spectral"/>
              </a:rPr>
              <a:t>DimDate: </a:t>
            </a:r>
            <a:r>
              <a:rPr lang="en-GB" sz="1500">
                <a:solidFill>
                  <a:schemeClr val="dk1"/>
                </a:solidFill>
                <a:latin typeface="Spectral"/>
                <a:ea typeface="Spectral"/>
                <a:cs typeface="Spectral"/>
                <a:sym typeface="Spectral"/>
              </a:rPr>
              <a:t>Uses </a:t>
            </a:r>
            <a:r>
              <a:rPr i="1" lang="en-GB" sz="1500">
                <a:solidFill>
                  <a:schemeClr val="dk1"/>
                </a:solidFill>
                <a:latin typeface="Spectral"/>
                <a:ea typeface="Spectral"/>
                <a:cs typeface="Spectral"/>
                <a:sym typeface="Spectral"/>
              </a:rPr>
              <a:t>order_purchase_timestamp</a:t>
            </a:r>
            <a:r>
              <a:rPr lang="en-GB" sz="1500">
                <a:solidFill>
                  <a:schemeClr val="dk1"/>
                </a:solidFill>
                <a:latin typeface="Spectral"/>
                <a:ea typeface="Spectral"/>
                <a:cs typeface="Spectral"/>
                <a:sym typeface="Spectral"/>
              </a:rPr>
              <a:t> to generate a date key for time-based analysis.</a:t>
            </a:r>
            <a:endParaRPr sz="1500">
              <a:solidFill>
                <a:schemeClr val="dk1"/>
              </a:solidFill>
              <a:latin typeface="Spectral"/>
              <a:ea typeface="Spectral"/>
              <a:cs typeface="Spectral"/>
              <a:sym typeface="Spectral"/>
            </a:endParaRPr>
          </a:p>
          <a:p>
            <a:pPr indent="0" lvl="0" marL="0" rtl="0" algn="l">
              <a:spcBef>
                <a:spcPts val="1200"/>
              </a:spcBef>
              <a:spcAft>
                <a:spcPts val="1200"/>
              </a:spcAft>
              <a:buClr>
                <a:schemeClr val="dk1"/>
              </a:buClr>
              <a:buSzPts val="1100"/>
              <a:buFont typeface="Arial"/>
              <a:buNone/>
            </a:pPr>
            <a:r>
              <a:t/>
            </a:r>
            <a:endParaRPr>
              <a:solidFill>
                <a:schemeClr val="dk1"/>
              </a:solidFill>
            </a:endParaRPr>
          </a:p>
        </p:txBody>
      </p:sp>
      <p:sp>
        <p:nvSpPr>
          <p:cNvPr id="736" name="Google Shape;736;p77"/>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37" name="Google Shape;737;p77"/>
          <p:cNvSpPr txBox="1"/>
          <p:nvPr/>
        </p:nvSpPr>
        <p:spPr>
          <a:xfrm>
            <a:off x="265350" y="-60900"/>
            <a:ext cx="424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800">
                <a:solidFill>
                  <a:schemeClr val="dk1"/>
                </a:solidFill>
                <a:latin typeface="Spectral"/>
                <a:ea typeface="Spectral"/>
                <a:cs typeface="Spectral"/>
                <a:sym typeface="Spectral"/>
              </a:rPr>
              <a:t>Data Transformation</a:t>
            </a:r>
            <a:endParaRPr b="1" sz="1800">
              <a:solidFill>
                <a:schemeClr val="dk2"/>
              </a:solidFill>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8"/>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43" name="Google Shape;743;p78"/>
          <p:cNvSpPr txBox="1"/>
          <p:nvPr>
            <p:ph type="title"/>
          </p:nvPr>
        </p:nvSpPr>
        <p:spPr>
          <a:xfrm>
            <a:off x="163250" y="-57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Transformation </a:t>
            </a:r>
            <a:endParaRPr b="1">
              <a:latin typeface="Spectral"/>
              <a:ea typeface="Spectral"/>
              <a:cs typeface="Spectral"/>
              <a:sym typeface="Spectral"/>
            </a:endParaRPr>
          </a:p>
        </p:txBody>
      </p:sp>
      <p:sp>
        <p:nvSpPr>
          <p:cNvPr id="744" name="Google Shape;744;p78"/>
          <p:cNvSpPr txBox="1"/>
          <p:nvPr>
            <p:ph idx="1" type="body"/>
          </p:nvPr>
        </p:nvSpPr>
        <p:spPr>
          <a:xfrm>
            <a:off x="353475" y="521350"/>
            <a:ext cx="3840000" cy="3672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700">
                <a:solidFill>
                  <a:schemeClr val="dk1"/>
                </a:solidFill>
                <a:latin typeface="Spectral"/>
                <a:ea typeface="Spectral"/>
                <a:cs typeface="Spectral"/>
                <a:sym typeface="Spectral"/>
              </a:rPr>
              <a:t>F</a:t>
            </a:r>
            <a:r>
              <a:rPr b="1" lang="en-GB" sz="1700">
                <a:solidFill>
                  <a:schemeClr val="dk1"/>
                </a:solidFill>
                <a:latin typeface="Spectral"/>
                <a:ea typeface="Spectral"/>
                <a:cs typeface="Spectral"/>
                <a:sym typeface="Spectral"/>
              </a:rPr>
              <a:t>act_reviews.sql</a:t>
            </a:r>
            <a:endParaRPr b="1" sz="17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t/>
            </a:r>
            <a:endParaRPr sz="15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rPr lang="en-GB" sz="1500">
                <a:solidFill>
                  <a:schemeClr val="dk1"/>
                </a:solidFill>
                <a:latin typeface="Spectral"/>
                <a:ea typeface="Spectral"/>
                <a:cs typeface="Spectral"/>
                <a:sym typeface="Spectral"/>
              </a:rPr>
              <a:t>Captures customer feedback for individual orders.</a:t>
            </a:r>
            <a:br>
              <a:rPr lang="en-GB" sz="1500">
                <a:solidFill>
                  <a:schemeClr val="dk1"/>
                </a:solidFill>
                <a:latin typeface="Spectral"/>
                <a:ea typeface="Spectral"/>
                <a:cs typeface="Spectral"/>
                <a:sym typeface="Spectral"/>
              </a:rPr>
            </a:br>
            <a:endParaRPr sz="15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rPr lang="en-GB" sz="1500">
                <a:solidFill>
                  <a:schemeClr val="dk1"/>
                </a:solidFill>
                <a:latin typeface="Spectral"/>
                <a:ea typeface="Spectral"/>
                <a:cs typeface="Spectral"/>
                <a:sym typeface="Spectral"/>
              </a:rPr>
              <a:t>Combines quantitative (review score) and qualitative (review comments) data.</a:t>
            </a:r>
            <a:endParaRPr sz="15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t/>
            </a:r>
            <a:endParaRPr sz="15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rPr lang="en-GB" sz="1500">
                <a:solidFill>
                  <a:schemeClr val="dk1"/>
                </a:solidFill>
                <a:latin typeface="Spectral"/>
                <a:ea typeface="Spectral"/>
                <a:cs typeface="Spectral"/>
                <a:sym typeface="Spectral"/>
              </a:rPr>
              <a:t>Each row represents a single customer review.</a:t>
            </a:r>
            <a:endParaRPr sz="15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t/>
            </a:r>
            <a:endParaRPr sz="1600">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rPr lang="en-GB" sz="1600">
                <a:solidFill>
                  <a:schemeClr val="dk1"/>
                </a:solidFill>
                <a:latin typeface="Spectral"/>
                <a:ea typeface="Spectral"/>
                <a:cs typeface="Spectral"/>
                <a:sym typeface="Spectral"/>
              </a:rPr>
              <a:t>Links the review to its corresponding order.</a:t>
            </a:r>
            <a:endParaRPr sz="1600">
              <a:solidFill>
                <a:schemeClr val="dk1"/>
              </a:solidFill>
              <a:latin typeface="Spectral"/>
              <a:ea typeface="Spectral"/>
              <a:cs typeface="Spectral"/>
              <a:sym typeface="Spectral"/>
            </a:endParaRPr>
          </a:p>
          <a:p>
            <a:pPr indent="0" lvl="0" marL="0" rtl="0" algn="l">
              <a:lnSpc>
                <a:spcPct val="100000"/>
              </a:lnSpc>
              <a:spcBef>
                <a:spcPts val="0"/>
              </a:spcBef>
              <a:spcAft>
                <a:spcPts val="0"/>
              </a:spcAft>
              <a:buClr>
                <a:schemeClr val="dk1"/>
              </a:buClr>
              <a:buSzPts val="1100"/>
              <a:buFont typeface="Arial"/>
              <a:buNone/>
            </a:pPr>
            <a:r>
              <a:t/>
            </a:r>
            <a:endParaRPr sz="2800">
              <a:solidFill>
                <a:schemeClr val="dk1"/>
              </a:solidFill>
              <a:latin typeface="Spectral"/>
              <a:ea typeface="Spectral"/>
              <a:cs typeface="Spectral"/>
              <a:sym typeface="Spectral"/>
            </a:endParaRPr>
          </a:p>
        </p:txBody>
      </p:sp>
      <p:sp>
        <p:nvSpPr>
          <p:cNvPr id="745" name="Google Shape;745;p78"/>
          <p:cNvSpPr txBox="1"/>
          <p:nvPr>
            <p:ph idx="1" type="body"/>
          </p:nvPr>
        </p:nvSpPr>
        <p:spPr>
          <a:xfrm>
            <a:off x="4337450" y="583200"/>
            <a:ext cx="4457700" cy="367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en-GB" sz="1725">
                <a:solidFill>
                  <a:schemeClr val="dk1"/>
                </a:solidFill>
                <a:latin typeface="Spectral"/>
                <a:ea typeface="Spectral"/>
                <a:cs typeface="Spectral"/>
                <a:sym typeface="Spectral"/>
              </a:rPr>
              <a:t>F</a:t>
            </a:r>
            <a:r>
              <a:rPr b="1" lang="en-GB" sz="1725">
                <a:solidFill>
                  <a:schemeClr val="dk1"/>
                </a:solidFill>
                <a:latin typeface="Spectral"/>
                <a:ea typeface="Spectral"/>
                <a:cs typeface="Spectral"/>
                <a:sym typeface="Spectral"/>
              </a:rPr>
              <a:t>act_customer_lifetime_value.sql</a:t>
            </a:r>
            <a:endParaRPr b="1" sz="1725">
              <a:solidFill>
                <a:schemeClr val="dk1"/>
              </a:solidFill>
              <a:latin typeface="Spectral"/>
              <a:ea typeface="Spectral"/>
              <a:cs typeface="Spectral"/>
              <a:sym typeface="Spectral"/>
            </a:endParaRPr>
          </a:p>
          <a:p>
            <a:pPr indent="0" lvl="0" marL="0" rtl="0" algn="l">
              <a:lnSpc>
                <a:spcPct val="95000"/>
              </a:lnSpc>
              <a:spcBef>
                <a:spcPts val="1200"/>
              </a:spcBef>
              <a:spcAft>
                <a:spcPts val="0"/>
              </a:spcAft>
              <a:buSzPts val="688"/>
              <a:buNone/>
            </a:pPr>
            <a:r>
              <a:rPr lang="en-GB" sz="1525">
                <a:solidFill>
                  <a:schemeClr val="dk1"/>
                </a:solidFill>
                <a:latin typeface="Spectral"/>
                <a:ea typeface="Spectral"/>
                <a:cs typeface="Spectral"/>
                <a:sym typeface="Spectral"/>
              </a:rPr>
              <a:t>Aggregates sales data at the customer level.</a:t>
            </a:r>
            <a:endParaRPr sz="1525">
              <a:solidFill>
                <a:schemeClr val="dk1"/>
              </a:solidFill>
              <a:latin typeface="Spectral"/>
              <a:ea typeface="Spectral"/>
              <a:cs typeface="Spectral"/>
              <a:sym typeface="Spectral"/>
            </a:endParaRPr>
          </a:p>
          <a:p>
            <a:pPr indent="0" lvl="0" marL="0" rtl="0" algn="l">
              <a:lnSpc>
                <a:spcPct val="95000"/>
              </a:lnSpc>
              <a:spcBef>
                <a:spcPts val="1200"/>
              </a:spcBef>
              <a:spcAft>
                <a:spcPts val="0"/>
              </a:spcAft>
              <a:buSzPts val="688"/>
              <a:buNone/>
            </a:pPr>
            <a:r>
              <a:rPr lang="en-GB" sz="1525">
                <a:solidFill>
                  <a:schemeClr val="dk1"/>
                </a:solidFill>
                <a:latin typeface="Spectral"/>
                <a:ea typeface="Spectral"/>
                <a:cs typeface="Spectral"/>
                <a:sym typeface="Spectral"/>
              </a:rPr>
              <a:t>Enables customer segmentation based on lifetime sales performance.</a:t>
            </a:r>
            <a:endParaRPr sz="1525">
              <a:solidFill>
                <a:schemeClr val="dk1"/>
              </a:solidFill>
              <a:latin typeface="Spectral"/>
              <a:ea typeface="Spectral"/>
              <a:cs typeface="Spectral"/>
              <a:sym typeface="Spectral"/>
            </a:endParaRPr>
          </a:p>
          <a:p>
            <a:pPr indent="0" lvl="0" marL="0" rtl="0" algn="l">
              <a:lnSpc>
                <a:spcPct val="95000"/>
              </a:lnSpc>
              <a:spcBef>
                <a:spcPts val="1200"/>
              </a:spcBef>
              <a:spcAft>
                <a:spcPts val="0"/>
              </a:spcAft>
              <a:buSzPts val="688"/>
              <a:buNone/>
            </a:pPr>
            <a:r>
              <a:rPr b="1" lang="en-GB" sz="1525">
                <a:solidFill>
                  <a:schemeClr val="dk1"/>
                </a:solidFill>
                <a:latin typeface="Spectral"/>
                <a:ea typeface="Spectral"/>
                <a:cs typeface="Spectral"/>
                <a:sym typeface="Spectral"/>
              </a:rPr>
              <a:t>Calculations:</a:t>
            </a:r>
            <a:endParaRPr b="1" sz="1525">
              <a:solidFill>
                <a:schemeClr val="dk1"/>
              </a:solidFill>
              <a:latin typeface="Spectral"/>
              <a:ea typeface="Spectral"/>
              <a:cs typeface="Spectral"/>
              <a:sym typeface="Spectral"/>
            </a:endParaRPr>
          </a:p>
          <a:p>
            <a:pPr indent="-325437" lvl="0" marL="457200" rtl="0" algn="l">
              <a:lnSpc>
                <a:spcPct val="95000"/>
              </a:lnSpc>
              <a:spcBef>
                <a:spcPts val="1200"/>
              </a:spcBef>
              <a:spcAft>
                <a:spcPts val="0"/>
              </a:spcAft>
              <a:buClr>
                <a:schemeClr val="dk1"/>
              </a:buClr>
              <a:buSzPts val="1525"/>
              <a:buChar char="●"/>
            </a:pPr>
            <a:r>
              <a:rPr b="1" lang="en-GB" sz="1525">
                <a:solidFill>
                  <a:schemeClr val="dk1"/>
                </a:solidFill>
                <a:latin typeface="Spectral"/>
                <a:ea typeface="Spectral"/>
                <a:cs typeface="Spectral"/>
                <a:sym typeface="Spectral"/>
              </a:rPr>
              <a:t>Lifetime Sales:</a:t>
            </a:r>
            <a:r>
              <a:rPr lang="en-GB" sz="1525">
                <a:solidFill>
                  <a:schemeClr val="dk1"/>
                </a:solidFill>
                <a:latin typeface="Spectral"/>
                <a:ea typeface="Spectral"/>
                <a:cs typeface="Spectral"/>
                <a:sym typeface="Spectral"/>
              </a:rPr>
              <a:t> as the sum of </a:t>
            </a:r>
            <a:r>
              <a:rPr i="1" lang="en-GB" sz="1525">
                <a:solidFill>
                  <a:schemeClr val="dk1"/>
                </a:solidFill>
                <a:latin typeface="Spectral"/>
                <a:ea typeface="Spectral"/>
                <a:cs typeface="Spectral"/>
                <a:sym typeface="Spectral"/>
              </a:rPr>
              <a:t>total_sale_amount</a:t>
            </a:r>
            <a:r>
              <a:rPr lang="en-GB" sz="1525">
                <a:solidFill>
                  <a:schemeClr val="dk1"/>
                </a:solidFill>
                <a:latin typeface="Spectral"/>
                <a:ea typeface="Spectral"/>
                <a:cs typeface="Spectral"/>
                <a:sym typeface="Spectral"/>
              </a:rPr>
              <a:t> for each customer.</a:t>
            </a:r>
            <a:endParaRPr sz="1525">
              <a:solidFill>
                <a:schemeClr val="dk1"/>
              </a:solidFill>
              <a:latin typeface="Spectral"/>
              <a:ea typeface="Spectral"/>
              <a:cs typeface="Spectral"/>
              <a:sym typeface="Spectral"/>
            </a:endParaRPr>
          </a:p>
          <a:p>
            <a:pPr indent="0" lvl="0" marL="457200" rtl="0" algn="l">
              <a:lnSpc>
                <a:spcPct val="95000"/>
              </a:lnSpc>
              <a:spcBef>
                <a:spcPts val="1200"/>
              </a:spcBef>
              <a:spcAft>
                <a:spcPts val="0"/>
              </a:spcAft>
              <a:buNone/>
            </a:pPr>
            <a:r>
              <a:t/>
            </a:r>
            <a:endParaRPr sz="100">
              <a:solidFill>
                <a:schemeClr val="dk1"/>
              </a:solidFill>
              <a:latin typeface="Spectral"/>
              <a:ea typeface="Spectral"/>
              <a:cs typeface="Spectral"/>
              <a:sym typeface="Spectral"/>
            </a:endParaRPr>
          </a:p>
          <a:p>
            <a:pPr indent="-325437" lvl="0" marL="457200" rtl="0" algn="l">
              <a:lnSpc>
                <a:spcPct val="95000"/>
              </a:lnSpc>
              <a:spcBef>
                <a:spcPts val="1200"/>
              </a:spcBef>
              <a:spcAft>
                <a:spcPts val="0"/>
              </a:spcAft>
              <a:buClr>
                <a:schemeClr val="dk1"/>
              </a:buClr>
              <a:buSzPts val="1525"/>
              <a:buChar char="●"/>
            </a:pPr>
            <a:r>
              <a:rPr b="1" lang="en-GB" sz="1525">
                <a:solidFill>
                  <a:schemeClr val="dk1"/>
                </a:solidFill>
                <a:latin typeface="Spectral"/>
                <a:ea typeface="Spectral"/>
                <a:cs typeface="Spectral"/>
                <a:sym typeface="Spectral"/>
              </a:rPr>
              <a:t>Customer Value Segment</a:t>
            </a:r>
            <a:r>
              <a:rPr lang="en-GB" sz="1525">
                <a:solidFill>
                  <a:schemeClr val="dk1"/>
                </a:solidFill>
                <a:latin typeface="Spectral"/>
                <a:ea typeface="Spectral"/>
                <a:cs typeface="Spectral"/>
                <a:sym typeface="Spectral"/>
              </a:rPr>
              <a:t>: Uses a CASE statement to classify customers:</a:t>
            </a:r>
            <a:endParaRPr sz="1525">
              <a:solidFill>
                <a:schemeClr val="dk1"/>
              </a:solidFill>
              <a:latin typeface="Spectral"/>
              <a:ea typeface="Spectral"/>
              <a:cs typeface="Spectral"/>
              <a:sym typeface="Spectral"/>
            </a:endParaRPr>
          </a:p>
          <a:p>
            <a:pPr indent="-325437" lvl="1" marL="914400" rtl="0" algn="l">
              <a:lnSpc>
                <a:spcPct val="95000"/>
              </a:lnSpc>
              <a:spcBef>
                <a:spcPts val="0"/>
              </a:spcBef>
              <a:spcAft>
                <a:spcPts val="0"/>
              </a:spcAft>
              <a:buClr>
                <a:schemeClr val="dk1"/>
              </a:buClr>
              <a:buSzPts val="1525"/>
              <a:buChar char="○"/>
            </a:pPr>
            <a:r>
              <a:rPr b="1" lang="en-GB" sz="1525">
                <a:solidFill>
                  <a:schemeClr val="dk1"/>
                </a:solidFill>
                <a:latin typeface="Spectral"/>
                <a:ea typeface="Spectral"/>
                <a:cs typeface="Spectral"/>
                <a:sym typeface="Spectral"/>
              </a:rPr>
              <a:t>Low:</a:t>
            </a:r>
            <a:r>
              <a:rPr lang="en-GB" sz="1525">
                <a:solidFill>
                  <a:schemeClr val="dk1"/>
                </a:solidFill>
                <a:latin typeface="Spectral"/>
                <a:ea typeface="Spectral"/>
                <a:cs typeface="Spectral"/>
                <a:sym typeface="Spectral"/>
              </a:rPr>
              <a:t> </a:t>
            </a:r>
            <a:r>
              <a:rPr i="1" lang="en-GB" sz="1525">
                <a:solidFill>
                  <a:schemeClr val="dk1"/>
                </a:solidFill>
                <a:latin typeface="Spectral"/>
                <a:ea typeface="Spectral"/>
                <a:cs typeface="Spectral"/>
                <a:sym typeface="Spectral"/>
              </a:rPr>
              <a:t>lifetime_sales</a:t>
            </a:r>
            <a:r>
              <a:rPr lang="en-GB" sz="1525">
                <a:solidFill>
                  <a:schemeClr val="dk1"/>
                </a:solidFill>
                <a:latin typeface="Spectral"/>
                <a:ea typeface="Spectral"/>
                <a:cs typeface="Spectral"/>
                <a:sym typeface="Spectral"/>
              </a:rPr>
              <a:t> &lt; 100</a:t>
            </a:r>
            <a:endParaRPr sz="1525">
              <a:solidFill>
                <a:schemeClr val="dk1"/>
              </a:solidFill>
              <a:latin typeface="Spectral"/>
              <a:ea typeface="Spectral"/>
              <a:cs typeface="Spectral"/>
              <a:sym typeface="Spectral"/>
            </a:endParaRPr>
          </a:p>
          <a:p>
            <a:pPr indent="-325437" lvl="1" marL="914400" rtl="0" algn="l">
              <a:lnSpc>
                <a:spcPct val="95000"/>
              </a:lnSpc>
              <a:spcBef>
                <a:spcPts val="0"/>
              </a:spcBef>
              <a:spcAft>
                <a:spcPts val="0"/>
              </a:spcAft>
              <a:buClr>
                <a:schemeClr val="dk1"/>
              </a:buClr>
              <a:buSzPts val="1525"/>
              <a:buChar char="○"/>
            </a:pPr>
            <a:r>
              <a:rPr b="1" lang="en-GB" sz="1525">
                <a:solidFill>
                  <a:schemeClr val="dk1"/>
                </a:solidFill>
                <a:latin typeface="Spectral"/>
                <a:ea typeface="Spectral"/>
                <a:cs typeface="Spectral"/>
                <a:sym typeface="Spectral"/>
              </a:rPr>
              <a:t>Medium</a:t>
            </a:r>
            <a:r>
              <a:rPr lang="en-GB" sz="1525">
                <a:solidFill>
                  <a:schemeClr val="dk1"/>
                </a:solidFill>
                <a:latin typeface="Spectral"/>
                <a:ea typeface="Spectral"/>
                <a:cs typeface="Spectral"/>
                <a:sym typeface="Spectral"/>
              </a:rPr>
              <a:t>: </a:t>
            </a:r>
            <a:r>
              <a:rPr i="1" lang="en-GB" sz="1525">
                <a:solidFill>
                  <a:schemeClr val="dk1"/>
                </a:solidFill>
                <a:latin typeface="Spectral"/>
                <a:ea typeface="Spectral"/>
                <a:cs typeface="Spectral"/>
                <a:sym typeface="Spectral"/>
              </a:rPr>
              <a:t>lifetime_sales</a:t>
            </a:r>
            <a:r>
              <a:rPr lang="en-GB" sz="1525">
                <a:solidFill>
                  <a:schemeClr val="dk1"/>
                </a:solidFill>
                <a:latin typeface="Spectral"/>
                <a:ea typeface="Spectral"/>
                <a:cs typeface="Spectral"/>
                <a:sym typeface="Spectral"/>
              </a:rPr>
              <a:t> between 100 and 500</a:t>
            </a:r>
            <a:endParaRPr sz="1525">
              <a:solidFill>
                <a:schemeClr val="dk1"/>
              </a:solidFill>
              <a:latin typeface="Spectral"/>
              <a:ea typeface="Spectral"/>
              <a:cs typeface="Spectral"/>
              <a:sym typeface="Spectral"/>
            </a:endParaRPr>
          </a:p>
          <a:p>
            <a:pPr indent="-325437" lvl="1" marL="914400" rtl="0" algn="l">
              <a:lnSpc>
                <a:spcPct val="95000"/>
              </a:lnSpc>
              <a:spcBef>
                <a:spcPts val="0"/>
              </a:spcBef>
              <a:spcAft>
                <a:spcPts val="0"/>
              </a:spcAft>
              <a:buClr>
                <a:schemeClr val="dk1"/>
              </a:buClr>
              <a:buSzPts val="1525"/>
              <a:buChar char="○"/>
            </a:pPr>
            <a:r>
              <a:rPr b="1" lang="en-GB" sz="1525">
                <a:solidFill>
                  <a:schemeClr val="dk1"/>
                </a:solidFill>
                <a:latin typeface="Spectral"/>
                <a:ea typeface="Spectral"/>
                <a:cs typeface="Spectral"/>
                <a:sym typeface="Spectral"/>
              </a:rPr>
              <a:t>High</a:t>
            </a:r>
            <a:r>
              <a:rPr lang="en-GB" sz="1525">
                <a:solidFill>
                  <a:schemeClr val="dk1"/>
                </a:solidFill>
                <a:latin typeface="Spectral"/>
                <a:ea typeface="Spectral"/>
                <a:cs typeface="Spectral"/>
                <a:sym typeface="Spectral"/>
              </a:rPr>
              <a:t>: </a:t>
            </a:r>
            <a:r>
              <a:rPr i="1" lang="en-GB" sz="1525">
                <a:solidFill>
                  <a:schemeClr val="dk1"/>
                </a:solidFill>
                <a:latin typeface="Spectral"/>
                <a:ea typeface="Spectral"/>
                <a:cs typeface="Spectral"/>
                <a:sym typeface="Spectral"/>
              </a:rPr>
              <a:t>lifetime_sales</a:t>
            </a:r>
            <a:r>
              <a:rPr lang="en-GB" sz="1525">
                <a:solidFill>
                  <a:schemeClr val="dk1"/>
                </a:solidFill>
                <a:latin typeface="Spectral"/>
                <a:ea typeface="Spectral"/>
                <a:cs typeface="Spectral"/>
                <a:sym typeface="Spectral"/>
              </a:rPr>
              <a:t> &gt; 500</a:t>
            </a:r>
            <a:endParaRPr sz="1525">
              <a:solidFill>
                <a:schemeClr val="dk1"/>
              </a:solidFill>
              <a:latin typeface="Spectral"/>
              <a:ea typeface="Spectral"/>
              <a:cs typeface="Spectral"/>
              <a:sym typeface="Spectr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9"/>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51" name="Google Shape;751;p7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Transformation: Dimension tables</a:t>
            </a:r>
            <a:endParaRPr b="1">
              <a:latin typeface="Spectral"/>
              <a:ea typeface="Spectral"/>
              <a:cs typeface="Spectral"/>
              <a:sym typeface="Spectral"/>
            </a:endParaRPr>
          </a:p>
        </p:txBody>
      </p:sp>
      <p:sp>
        <p:nvSpPr>
          <p:cNvPr id="752" name="Google Shape;752;p79"/>
          <p:cNvSpPr txBox="1"/>
          <p:nvPr>
            <p:ph idx="1" type="body"/>
          </p:nvPr>
        </p:nvSpPr>
        <p:spPr>
          <a:xfrm>
            <a:off x="311700" y="692250"/>
            <a:ext cx="4054800" cy="3952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GB" sz="6813">
                <a:solidFill>
                  <a:schemeClr val="dk1"/>
                </a:solidFill>
                <a:latin typeface="Spectral"/>
                <a:ea typeface="Spectral"/>
                <a:cs typeface="Spectral"/>
                <a:sym typeface="Spectral"/>
              </a:rPr>
              <a:t>d</a:t>
            </a:r>
            <a:r>
              <a:rPr b="1" lang="en-GB" sz="6813">
                <a:solidFill>
                  <a:schemeClr val="dk1"/>
                </a:solidFill>
                <a:latin typeface="Spectral"/>
                <a:ea typeface="Spectral"/>
                <a:cs typeface="Spectral"/>
                <a:sym typeface="Spectral"/>
              </a:rPr>
              <a:t>im_customer</a:t>
            </a:r>
            <a:r>
              <a:rPr b="1" lang="en-GB" sz="6813">
                <a:solidFill>
                  <a:schemeClr val="dk1"/>
                </a:solidFill>
                <a:latin typeface="Spectral"/>
                <a:ea typeface="Spectral"/>
                <a:cs typeface="Spectral"/>
                <a:sym typeface="Spectral"/>
              </a:rPr>
              <a:t>.sql</a:t>
            </a:r>
            <a:endParaRPr b="1" sz="6813">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None/>
            </a:pPr>
            <a:r>
              <a:rPr lang="en-GB" sz="6000">
                <a:solidFill>
                  <a:schemeClr val="dk1"/>
                </a:solidFill>
                <a:latin typeface="Spectral"/>
                <a:ea typeface="Spectral"/>
                <a:cs typeface="Spectral"/>
                <a:sym typeface="Spectral"/>
              </a:rPr>
              <a:t>Acts as the central customer dimension used for slicing and dicing sales and order data</a:t>
            </a:r>
            <a:endParaRPr sz="60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None/>
            </a:pPr>
            <a:r>
              <a:t/>
            </a:r>
            <a:endParaRPr sz="60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None/>
            </a:pPr>
            <a:r>
              <a:rPr lang="en-GB" sz="6000">
                <a:solidFill>
                  <a:schemeClr val="dk1"/>
                </a:solidFill>
                <a:latin typeface="Spectral"/>
                <a:ea typeface="Spectral"/>
                <a:cs typeface="Spectral"/>
                <a:sym typeface="Spectral"/>
              </a:rPr>
              <a:t>Enables targeted segmentation and location-based analysis using clean geographic attributes</a:t>
            </a:r>
            <a:endParaRPr sz="60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None/>
            </a:pPr>
            <a:r>
              <a:t/>
            </a:r>
            <a:endParaRPr sz="600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None/>
            </a:pPr>
            <a:r>
              <a:rPr b="1" lang="en-GB" sz="6000">
                <a:solidFill>
                  <a:schemeClr val="dk1"/>
                </a:solidFill>
                <a:latin typeface="Spectral"/>
                <a:ea typeface="Spectral"/>
                <a:cs typeface="Spectral"/>
                <a:sym typeface="Spectral"/>
              </a:rPr>
              <a:t>Key Components &amp; Transformations</a:t>
            </a:r>
            <a:endParaRPr b="1" sz="600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None/>
            </a:pPr>
            <a:r>
              <a:rPr b="1" lang="en-GB" sz="6000">
                <a:solidFill>
                  <a:schemeClr val="dk1"/>
                </a:solidFill>
                <a:latin typeface="Spectral"/>
                <a:ea typeface="Spectral"/>
                <a:cs typeface="Spectral"/>
                <a:sym typeface="Spectral"/>
              </a:rPr>
              <a:t>Surrogate Key </a:t>
            </a:r>
            <a:r>
              <a:rPr i="1" lang="en-GB" sz="6000">
                <a:solidFill>
                  <a:schemeClr val="dk1"/>
                </a:solidFill>
                <a:latin typeface="Spectral"/>
                <a:ea typeface="Spectral"/>
                <a:cs typeface="Spectral"/>
                <a:sym typeface="Spectral"/>
              </a:rPr>
              <a:t>(customer_key)</a:t>
            </a:r>
            <a:r>
              <a:rPr lang="en-GB" sz="6000">
                <a:solidFill>
                  <a:schemeClr val="dk1"/>
                </a:solidFill>
                <a:latin typeface="Spectral"/>
                <a:ea typeface="Spectral"/>
                <a:cs typeface="Spectral"/>
                <a:sym typeface="Spectral"/>
              </a:rPr>
              <a:t>: sequential identifier to facilitate efficient joins with fact tables without relying on the business keys</a:t>
            </a:r>
            <a:endParaRPr sz="600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None/>
            </a:pPr>
            <a:r>
              <a:rPr b="1" lang="en-GB" sz="6000">
                <a:solidFill>
                  <a:schemeClr val="dk1"/>
                </a:solidFill>
                <a:latin typeface="Spectral"/>
                <a:ea typeface="Spectral"/>
                <a:cs typeface="Spectral"/>
                <a:sym typeface="Spectral"/>
              </a:rPr>
              <a:t>Business Keys:</a:t>
            </a:r>
            <a:endParaRPr b="1" sz="6000">
              <a:solidFill>
                <a:schemeClr val="dk1"/>
              </a:solidFill>
              <a:latin typeface="Spectral"/>
              <a:ea typeface="Spectral"/>
              <a:cs typeface="Spectral"/>
              <a:sym typeface="Spectral"/>
            </a:endParaRPr>
          </a:p>
          <a:p>
            <a:pPr indent="-323850" lvl="0" marL="457200" rtl="0" algn="just">
              <a:lnSpc>
                <a:spcPct val="100000"/>
              </a:lnSpc>
              <a:spcBef>
                <a:spcPts val="1200"/>
              </a:spcBef>
              <a:spcAft>
                <a:spcPts val="0"/>
              </a:spcAft>
              <a:buClr>
                <a:schemeClr val="dk1"/>
              </a:buClr>
              <a:buSzPct val="100000"/>
              <a:buFont typeface="Spectral"/>
              <a:buChar char="●"/>
            </a:pPr>
            <a:r>
              <a:rPr i="1" lang="en-GB" sz="6000">
                <a:solidFill>
                  <a:schemeClr val="dk1"/>
                </a:solidFill>
                <a:latin typeface="Spectral"/>
                <a:ea typeface="Spectral"/>
                <a:cs typeface="Spectral"/>
                <a:sym typeface="Spectral"/>
              </a:rPr>
              <a:t>customer_id</a:t>
            </a:r>
            <a:r>
              <a:rPr lang="en-GB" sz="6000">
                <a:solidFill>
                  <a:schemeClr val="dk1"/>
                </a:solidFill>
                <a:latin typeface="Spectral"/>
                <a:ea typeface="Spectral"/>
                <a:cs typeface="Spectral"/>
                <a:sym typeface="Spectral"/>
              </a:rPr>
              <a:t>: Original customer identifier</a:t>
            </a:r>
            <a:endParaRPr sz="6000">
              <a:solidFill>
                <a:schemeClr val="dk1"/>
              </a:solidFill>
              <a:latin typeface="Spectral"/>
              <a:ea typeface="Spectral"/>
              <a:cs typeface="Spectral"/>
              <a:sym typeface="Spectral"/>
            </a:endParaRPr>
          </a:p>
          <a:p>
            <a:pPr indent="-323850" lvl="0" marL="457200" rtl="0" algn="just">
              <a:lnSpc>
                <a:spcPct val="100000"/>
              </a:lnSpc>
              <a:spcBef>
                <a:spcPts val="0"/>
              </a:spcBef>
              <a:spcAft>
                <a:spcPts val="0"/>
              </a:spcAft>
              <a:buClr>
                <a:schemeClr val="dk1"/>
              </a:buClr>
              <a:buSzPct val="100000"/>
              <a:buFont typeface="Spectral"/>
              <a:buChar char="●"/>
            </a:pPr>
            <a:r>
              <a:rPr i="1" lang="en-GB" sz="6000">
                <a:solidFill>
                  <a:schemeClr val="dk1"/>
                </a:solidFill>
                <a:latin typeface="Spectral"/>
                <a:ea typeface="Spectral"/>
                <a:cs typeface="Spectral"/>
                <a:sym typeface="Spectral"/>
              </a:rPr>
              <a:t>customer_unique_id:</a:t>
            </a:r>
            <a:r>
              <a:rPr lang="en-GB" sz="6000">
                <a:solidFill>
                  <a:schemeClr val="dk1"/>
                </a:solidFill>
                <a:latin typeface="Spectral"/>
                <a:ea typeface="Spectral"/>
                <a:cs typeface="Spectral"/>
                <a:sym typeface="Spectral"/>
              </a:rPr>
              <a:t> Ensures each customer is distinctly recognized</a:t>
            </a:r>
            <a:endParaRPr sz="6000">
              <a:solidFill>
                <a:schemeClr val="dk1"/>
              </a:solidFill>
              <a:latin typeface="Spectral"/>
              <a:ea typeface="Spectral"/>
              <a:cs typeface="Spectral"/>
              <a:sym typeface="Spectral"/>
            </a:endParaRPr>
          </a:p>
        </p:txBody>
      </p:sp>
      <p:sp>
        <p:nvSpPr>
          <p:cNvPr id="753" name="Google Shape;753;p79"/>
          <p:cNvSpPr txBox="1"/>
          <p:nvPr>
            <p:ph idx="1" type="body"/>
          </p:nvPr>
        </p:nvSpPr>
        <p:spPr>
          <a:xfrm>
            <a:off x="4572000" y="735600"/>
            <a:ext cx="4143900" cy="3672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GB">
                <a:solidFill>
                  <a:schemeClr val="dk1"/>
                </a:solidFill>
                <a:latin typeface="Spectral"/>
                <a:ea typeface="Spectral"/>
                <a:cs typeface="Spectral"/>
                <a:sym typeface="Spectral"/>
              </a:rPr>
              <a:t>dim_product.sql</a:t>
            </a:r>
            <a:endParaRPr b="1" sz="140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None/>
            </a:pPr>
            <a:r>
              <a:rPr lang="en-GB" sz="1500">
                <a:solidFill>
                  <a:schemeClr val="dk1"/>
                </a:solidFill>
                <a:latin typeface="Spectral"/>
                <a:ea typeface="Spectral"/>
                <a:cs typeface="Spectral"/>
                <a:sym typeface="Spectral"/>
              </a:rPr>
              <a:t>Acts as the product dimension providing detailed attributes for analysis</a:t>
            </a:r>
            <a:endParaRPr sz="15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None/>
            </a:pPr>
            <a:r>
              <a:t/>
            </a:r>
            <a:endParaRPr sz="15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Clr>
                <a:schemeClr val="dk1"/>
              </a:buClr>
              <a:buSzPts val="1100"/>
              <a:buFont typeface="Arial"/>
              <a:buNone/>
            </a:pPr>
            <a:r>
              <a:rPr lang="en-GB" sz="1500">
                <a:solidFill>
                  <a:schemeClr val="dk1"/>
                </a:solidFill>
                <a:latin typeface="Spectral"/>
                <a:ea typeface="Spectral"/>
                <a:cs typeface="Spectral"/>
                <a:sym typeface="Spectral"/>
              </a:rPr>
              <a:t>Enables detailed product-level analysis and segmentation</a:t>
            </a:r>
            <a:br>
              <a:rPr lang="en-GB" sz="1500">
                <a:solidFill>
                  <a:schemeClr val="dk1"/>
                </a:solidFill>
                <a:latin typeface="Spectral"/>
                <a:ea typeface="Spectral"/>
                <a:cs typeface="Spectral"/>
                <a:sym typeface="Spectral"/>
              </a:rPr>
            </a:br>
            <a:endParaRPr sz="15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Clr>
                <a:schemeClr val="dk1"/>
              </a:buClr>
              <a:buSzPts val="1100"/>
              <a:buFont typeface="Arial"/>
              <a:buNone/>
            </a:pPr>
            <a:r>
              <a:rPr lang="en-GB" sz="1500">
                <a:solidFill>
                  <a:schemeClr val="dk1"/>
                </a:solidFill>
                <a:latin typeface="Spectral"/>
                <a:ea typeface="Spectral"/>
                <a:cs typeface="Spectral"/>
                <a:sym typeface="Spectral"/>
              </a:rPr>
              <a:t>Supports performance tracking and reporting across different product categories and sizes</a:t>
            </a:r>
            <a:endParaRPr sz="1500">
              <a:solidFill>
                <a:schemeClr val="dk1"/>
              </a:solidFill>
              <a:latin typeface="Spectral"/>
              <a:ea typeface="Spectral"/>
              <a:cs typeface="Spectral"/>
              <a:sym typeface="Spectral"/>
            </a:endParaRPr>
          </a:p>
          <a:p>
            <a:pPr indent="0" lvl="0" marL="0" rtl="0" algn="just">
              <a:lnSpc>
                <a:spcPct val="100000"/>
              </a:lnSpc>
              <a:spcBef>
                <a:spcPts val="0"/>
              </a:spcBef>
              <a:spcAft>
                <a:spcPts val="0"/>
              </a:spcAft>
              <a:buNone/>
            </a:pPr>
            <a:r>
              <a:t/>
            </a:r>
            <a:endParaRPr>
              <a:solidFill>
                <a:schemeClr val="dk1"/>
              </a:solidFill>
              <a:latin typeface="Spectral"/>
              <a:ea typeface="Spectral"/>
              <a:cs typeface="Spectral"/>
              <a:sym typeface="Spectral"/>
            </a:endParaRPr>
          </a:p>
          <a:p>
            <a:pPr indent="0" lvl="0" marL="0" rtl="0" algn="l">
              <a:lnSpc>
                <a:spcPct val="100000"/>
              </a:lnSpc>
              <a:spcBef>
                <a:spcPts val="0"/>
              </a:spcBef>
              <a:spcAft>
                <a:spcPts val="0"/>
              </a:spcAft>
              <a:buNone/>
            </a:pPr>
            <a:r>
              <a:rPr lang="en-GB" sz="1500">
                <a:solidFill>
                  <a:schemeClr val="dk1"/>
                </a:solidFill>
                <a:latin typeface="Spectral"/>
                <a:ea typeface="Spectral"/>
                <a:cs typeface="Spectral"/>
                <a:sym typeface="Spectral"/>
              </a:rPr>
              <a:t>Filters out records with NULL </a:t>
            </a:r>
            <a:r>
              <a:rPr i="1" lang="en-GB" sz="1500">
                <a:solidFill>
                  <a:schemeClr val="dk1"/>
                </a:solidFill>
                <a:latin typeface="Spectral"/>
                <a:ea typeface="Spectral"/>
                <a:cs typeface="Spectral"/>
                <a:sym typeface="Spectral"/>
              </a:rPr>
              <a:t>product_category_name</a:t>
            </a:r>
            <a:r>
              <a:rPr lang="en-GB" sz="1500">
                <a:solidFill>
                  <a:schemeClr val="dk1"/>
                </a:solidFill>
                <a:latin typeface="Spectral"/>
                <a:ea typeface="Spectral"/>
                <a:cs typeface="Spectral"/>
                <a:sym typeface="Spectral"/>
              </a:rPr>
              <a:t>, ensuring valid category data</a:t>
            </a:r>
            <a:endParaRPr sz="1500">
              <a:solidFill>
                <a:schemeClr val="dk1"/>
              </a:solidFill>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0"/>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59" name="Google Shape;759;p80"/>
          <p:cNvSpPr txBox="1"/>
          <p:nvPr>
            <p:ph type="title"/>
          </p:nvPr>
        </p:nvSpPr>
        <p:spPr>
          <a:xfrm>
            <a:off x="2003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Transformation</a:t>
            </a:r>
            <a:endParaRPr b="1">
              <a:latin typeface="Spectral"/>
              <a:ea typeface="Spectral"/>
              <a:cs typeface="Spectral"/>
              <a:sym typeface="Spectral"/>
            </a:endParaRPr>
          </a:p>
        </p:txBody>
      </p:sp>
      <p:sp>
        <p:nvSpPr>
          <p:cNvPr id="760" name="Google Shape;760;p80"/>
          <p:cNvSpPr txBox="1"/>
          <p:nvPr>
            <p:ph idx="1" type="body"/>
          </p:nvPr>
        </p:nvSpPr>
        <p:spPr>
          <a:xfrm>
            <a:off x="268925" y="558375"/>
            <a:ext cx="8303700" cy="419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b="1" lang="en-GB" sz="1915">
                <a:solidFill>
                  <a:schemeClr val="dk1"/>
                </a:solidFill>
                <a:latin typeface="Spectral"/>
                <a:ea typeface="Spectral"/>
                <a:cs typeface="Spectral"/>
                <a:sym typeface="Spectral"/>
              </a:rPr>
              <a:t>D</a:t>
            </a:r>
            <a:r>
              <a:rPr b="1" lang="en-GB" sz="1915">
                <a:solidFill>
                  <a:schemeClr val="dk1"/>
                </a:solidFill>
                <a:latin typeface="Spectral"/>
                <a:ea typeface="Spectral"/>
                <a:cs typeface="Spectral"/>
                <a:sym typeface="Spectral"/>
              </a:rPr>
              <a:t>im_date</a:t>
            </a:r>
            <a:r>
              <a:rPr b="1" lang="en-GB" sz="1915">
                <a:solidFill>
                  <a:schemeClr val="dk1"/>
                </a:solidFill>
                <a:latin typeface="Spectral"/>
                <a:ea typeface="Spectral"/>
                <a:cs typeface="Spectral"/>
                <a:sym typeface="Spectral"/>
              </a:rPr>
              <a:t>.sql</a:t>
            </a:r>
            <a:endParaRPr b="1" sz="1915">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SzPts val="935"/>
              <a:buNone/>
            </a:pPr>
            <a:r>
              <a:rPr lang="en-GB" sz="1560">
                <a:solidFill>
                  <a:schemeClr val="dk1"/>
                </a:solidFill>
                <a:latin typeface="Spectral"/>
                <a:ea typeface="Spectral"/>
                <a:cs typeface="Spectral"/>
                <a:sym typeface="Spectral"/>
              </a:rPr>
              <a:t>Serves as the time dimension, enabling detailed time-based analysis across fact tables.</a:t>
            </a:r>
            <a:endParaRPr sz="156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SzPts val="935"/>
              <a:buNone/>
            </a:pPr>
            <a:r>
              <a:rPr lang="en-GB" sz="1560">
                <a:solidFill>
                  <a:schemeClr val="dk1"/>
                </a:solidFill>
                <a:latin typeface="Spectral"/>
                <a:ea typeface="Spectral"/>
                <a:cs typeface="Spectral"/>
                <a:sym typeface="Spectral"/>
              </a:rPr>
              <a:t>Facilitates trend analysis, seasonality studies, and performance tracking over time.</a:t>
            </a:r>
            <a:endParaRPr sz="1560">
              <a:solidFill>
                <a:schemeClr val="dk1"/>
              </a:solidFill>
              <a:latin typeface="Spectral"/>
              <a:ea typeface="Spectral"/>
              <a:cs typeface="Spectral"/>
              <a:sym typeface="Spectral"/>
            </a:endParaRPr>
          </a:p>
          <a:p>
            <a:pPr indent="0" lvl="0" marL="0" rtl="0" algn="just">
              <a:lnSpc>
                <a:spcPct val="100000"/>
              </a:lnSpc>
              <a:spcBef>
                <a:spcPts val="1200"/>
              </a:spcBef>
              <a:spcAft>
                <a:spcPts val="0"/>
              </a:spcAft>
              <a:buSzPts val="935"/>
              <a:buNone/>
            </a:pPr>
            <a:r>
              <a:rPr b="1" lang="en-GB" sz="1560">
                <a:solidFill>
                  <a:schemeClr val="dk1"/>
                </a:solidFill>
                <a:latin typeface="Spectral"/>
                <a:ea typeface="Spectral"/>
                <a:cs typeface="Spectral"/>
                <a:sym typeface="Spectral"/>
              </a:rPr>
              <a:t>Key Attributes &amp; Transformations</a:t>
            </a:r>
            <a:endParaRPr b="1" sz="1560">
              <a:solidFill>
                <a:schemeClr val="dk1"/>
              </a:solidFill>
              <a:latin typeface="Spectral"/>
              <a:ea typeface="Spectral"/>
              <a:cs typeface="Spectral"/>
              <a:sym typeface="Spectral"/>
            </a:endParaRPr>
          </a:p>
          <a:p>
            <a:pPr indent="-327660" lvl="0" marL="457200" rtl="0" algn="just">
              <a:lnSpc>
                <a:spcPct val="100000"/>
              </a:lnSpc>
              <a:spcBef>
                <a:spcPts val="1200"/>
              </a:spcBef>
              <a:spcAft>
                <a:spcPts val="0"/>
              </a:spcAft>
              <a:buClr>
                <a:schemeClr val="dk1"/>
              </a:buClr>
              <a:buSzPts val="1560"/>
              <a:buChar char="●"/>
            </a:pPr>
            <a:r>
              <a:rPr b="1" lang="en-GB" sz="1560">
                <a:solidFill>
                  <a:schemeClr val="dk1"/>
                </a:solidFill>
                <a:latin typeface="Spectral"/>
                <a:ea typeface="Spectral"/>
                <a:cs typeface="Spectral"/>
                <a:sym typeface="Spectral"/>
              </a:rPr>
              <a:t>Date Key </a:t>
            </a:r>
            <a:r>
              <a:rPr lang="en-GB" sz="1560">
                <a:solidFill>
                  <a:schemeClr val="dk1"/>
                </a:solidFill>
                <a:latin typeface="Spectral"/>
                <a:ea typeface="Spectral"/>
                <a:cs typeface="Spectral"/>
                <a:sym typeface="Spectral"/>
              </a:rPr>
              <a:t>(</a:t>
            </a:r>
            <a:r>
              <a:rPr lang="en-GB" sz="1560">
                <a:solidFill>
                  <a:schemeClr val="dk1"/>
                </a:solidFill>
                <a:latin typeface="Spectral"/>
                <a:ea typeface="Spectral"/>
                <a:cs typeface="Spectral"/>
                <a:sym typeface="Spectral"/>
              </a:rPr>
              <a:t>surrogate key)</a:t>
            </a:r>
            <a:r>
              <a:rPr lang="en-GB" sz="1560">
                <a:solidFill>
                  <a:schemeClr val="dk1"/>
                </a:solidFill>
                <a:latin typeface="Spectral"/>
                <a:ea typeface="Spectral"/>
                <a:cs typeface="Spectral"/>
                <a:sym typeface="Spectral"/>
              </a:rPr>
              <a:t>: Derived by converting the date into a </a:t>
            </a:r>
            <a:r>
              <a:rPr b="1" lang="en-GB" sz="1560">
                <a:solidFill>
                  <a:schemeClr val="dk1"/>
                </a:solidFill>
                <a:latin typeface="Spectral"/>
                <a:ea typeface="Spectral"/>
                <a:cs typeface="Spectral"/>
                <a:sym typeface="Spectral"/>
              </a:rPr>
              <a:t>YYYYMMDD</a:t>
            </a:r>
            <a:r>
              <a:rPr lang="en-GB" sz="1560">
                <a:solidFill>
                  <a:schemeClr val="dk1"/>
                </a:solidFill>
                <a:latin typeface="Spectral"/>
                <a:ea typeface="Spectral"/>
                <a:cs typeface="Spectral"/>
                <a:sym typeface="Spectral"/>
              </a:rPr>
              <a:t> integer format.</a:t>
            </a:r>
            <a:endParaRPr sz="1560">
              <a:solidFill>
                <a:schemeClr val="dk1"/>
              </a:solidFill>
              <a:latin typeface="Spectral"/>
              <a:ea typeface="Spectral"/>
              <a:cs typeface="Spectral"/>
              <a:sym typeface="Spectral"/>
            </a:endParaRPr>
          </a:p>
          <a:p>
            <a:pPr indent="-327660" lvl="0" marL="457200" rtl="0" algn="just">
              <a:lnSpc>
                <a:spcPct val="100000"/>
              </a:lnSpc>
              <a:spcBef>
                <a:spcPts val="1000"/>
              </a:spcBef>
              <a:spcAft>
                <a:spcPts val="0"/>
              </a:spcAft>
              <a:buClr>
                <a:schemeClr val="dk1"/>
              </a:buClr>
              <a:buSzPts val="1560"/>
              <a:buChar char="●"/>
            </a:pPr>
            <a:r>
              <a:rPr b="1" lang="en-GB" sz="1560">
                <a:solidFill>
                  <a:schemeClr val="dk1"/>
                </a:solidFill>
                <a:latin typeface="Spectral"/>
                <a:ea typeface="Spectral"/>
                <a:cs typeface="Spectral"/>
                <a:sym typeface="Spectral"/>
              </a:rPr>
              <a:t>Raw Date:</a:t>
            </a:r>
            <a:r>
              <a:rPr lang="en-GB" sz="1560">
                <a:solidFill>
                  <a:schemeClr val="dk1"/>
                </a:solidFill>
                <a:latin typeface="Spectral"/>
                <a:ea typeface="Spectral"/>
                <a:cs typeface="Spectral"/>
                <a:sym typeface="Spectral"/>
              </a:rPr>
              <a:t>The actual date value for each record.</a:t>
            </a:r>
            <a:endParaRPr sz="1560">
              <a:solidFill>
                <a:schemeClr val="dk1"/>
              </a:solidFill>
              <a:latin typeface="Spectral"/>
              <a:ea typeface="Spectral"/>
              <a:cs typeface="Spectral"/>
              <a:sym typeface="Spectral"/>
            </a:endParaRPr>
          </a:p>
          <a:p>
            <a:pPr indent="-327660" lvl="0" marL="457200" rtl="0" algn="just">
              <a:lnSpc>
                <a:spcPct val="100000"/>
              </a:lnSpc>
              <a:spcBef>
                <a:spcPts val="1000"/>
              </a:spcBef>
              <a:spcAft>
                <a:spcPts val="0"/>
              </a:spcAft>
              <a:buClr>
                <a:schemeClr val="dk1"/>
              </a:buClr>
              <a:buSzPts val="1560"/>
              <a:buChar char="●"/>
            </a:pPr>
            <a:r>
              <a:rPr b="1" lang="en-GB" sz="1560">
                <a:solidFill>
                  <a:schemeClr val="dk1"/>
                </a:solidFill>
                <a:latin typeface="Spectral"/>
                <a:ea typeface="Spectral"/>
                <a:cs typeface="Spectral"/>
                <a:sym typeface="Spectral"/>
              </a:rPr>
              <a:t>Day, Month, Year:</a:t>
            </a:r>
            <a:r>
              <a:rPr lang="en-GB" sz="1560">
                <a:solidFill>
                  <a:schemeClr val="dk1"/>
                </a:solidFill>
                <a:latin typeface="Spectral"/>
                <a:ea typeface="Spectral"/>
                <a:cs typeface="Spectral"/>
                <a:sym typeface="Spectral"/>
              </a:rPr>
              <a:t> Extracted using </a:t>
            </a:r>
            <a:r>
              <a:rPr b="1" lang="en-GB" sz="1560">
                <a:solidFill>
                  <a:schemeClr val="dk1"/>
                </a:solidFill>
                <a:latin typeface="Spectral"/>
                <a:ea typeface="Spectral"/>
                <a:cs typeface="Spectral"/>
                <a:sym typeface="Spectral"/>
              </a:rPr>
              <a:t>STRFTIME</a:t>
            </a:r>
            <a:r>
              <a:rPr lang="en-GB" sz="1560">
                <a:solidFill>
                  <a:schemeClr val="dk1"/>
                </a:solidFill>
                <a:latin typeface="Spectral"/>
                <a:ea typeface="Spectral"/>
                <a:cs typeface="Spectral"/>
                <a:sym typeface="Spectral"/>
              </a:rPr>
              <a:t> to break down the date into its constituent parts.</a:t>
            </a:r>
            <a:endParaRPr sz="1560">
              <a:solidFill>
                <a:schemeClr val="dk1"/>
              </a:solidFill>
              <a:latin typeface="Spectral"/>
              <a:ea typeface="Spectral"/>
              <a:cs typeface="Spectral"/>
              <a:sym typeface="Spectral"/>
            </a:endParaRPr>
          </a:p>
          <a:p>
            <a:pPr indent="-327660" lvl="0" marL="457200" rtl="0" algn="just">
              <a:lnSpc>
                <a:spcPct val="100000"/>
              </a:lnSpc>
              <a:spcBef>
                <a:spcPts val="1000"/>
              </a:spcBef>
              <a:spcAft>
                <a:spcPts val="0"/>
              </a:spcAft>
              <a:buClr>
                <a:schemeClr val="dk1"/>
              </a:buClr>
              <a:buSzPts val="1560"/>
              <a:buChar char="●"/>
            </a:pPr>
            <a:r>
              <a:rPr b="1" lang="en-GB" sz="1560">
                <a:solidFill>
                  <a:schemeClr val="dk1"/>
                </a:solidFill>
                <a:latin typeface="Spectral"/>
                <a:ea typeface="Spectral"/>
                <a:cs typeface="Spectral"/>
                <a:sym typeface="Spectral"/>
              </a:rPr>
              <a:t>Day of Week:</a:t>
            </a:r>
            <a:r>
              <a:rPr lang="en-GB" sz="1560">
                <a:solidFill>
                  <a:schemeClr val="dk1"/>
                </a:solidFill>
                <a:latin typeface="Spectral"/>
                <a:ea typeface="Spectral"/>
                <a:cs typeface="Spectral"/>
                <a:sym typeface="Spectral"/>
              </a:rPr>
              <a:t> Calculated to represent the day as a number (0 = Sunday, 6 = Saturday).</a:t>
            </a:r>
            <a:endParaRPr sz="1560">
              <a:solidFill>
                <a:schemeClr val="dk1"/>
              </a:solidFill>
              <a:latin typeface="Spectral"/>
              <a:ea typeface="Spectral"/>
              <a:cs typeface="Spectral"/>
              <a:sym typeface="Spectral"/>
            </a:endParaRPr>
          </a:p>
          <a:p>
            <a:pPr indent="-314960" lvl="0" marL="457200" rtl="0" algn="just">
              <a:lnSpc>
                <a:spcPct val="100000"/>
              </a:lnSpc>
              <a:spcBef>
                <a:spcPts val="1000"/>
              </a:spcBef>
              <a:spcAft>
                <a:spcPts val="0"/>
              </a:spcAft>
              <a:buClr>
                <a:schemeClr val="dk1"/>
              </a:buClr>
              <a:buSzPts val="1360"/>
              <a:buChar char="●"/>
            </a:pPr>
            <a:r>
              <a:rPr b="1" lang="en-GB" sz="1560">
                <a:solidFill>
                  <a:schemeClr val="dk1"/>
                </a:solidFill>
                <a:latin typeface="Spectral"/>
                <a:ea typeface="Spectral"/>
                <a:cs typeface="Spectral"/>
                <a:sym typeface="Spectral"/>
              </a:rPr>
              <a:t>Weekend Flag:</a:t>
            </a:r>
            <a:r>
              <a:rPr lang="en-GB" sz="1560">
                <a:solidFill>
                  <a:schemeClr val="dk1"/>
                </a:solidFill>
                <a:latin typeface="Spectral"/>
                <a:ea typeface="Spectral"/>
                <a:cs typeface="Spectral"/>
                <a:sym typeface="Spectral"/>
              </a:rPr>
              <a:t> Uses a CASE statement to mark dates as 'Y' if they </a:t>
            </a:r>
            <a:r>
              <a:rPr lang="en-GB" sz="1760">
                <a:solidFill>
                  <a:schemeClr val="dk1"/>
                </a:solidFill>
                <a:latin typeface="Spectral"/>
                <a:ea typeface="Spectral"/>
                <a:cs typeface="Spectral"/>
                <a:sym typeface="Spectral"/>
              </a:rPr>
              <a:t>fall </a:t>
            </a:r>
            <a:r>
              <a:rPr lang="en-GB" sz="1560">
                <a:solidFill>
                  <a:schemeClr val="dk1"/>
                </a:solidFill>
                <a:latin typeface="Spectral"/>
                <a:ea typeface="Spectral"/>
                <a:cs typeface="Spectral"/>
                <a:sym typeface="Spectral"/>
              </a:rPr>
              <a:t>on a weekend, otherwise 'N'.</a:t>
            </a:r>
            <a:endParaRPr sz="1560">
              <a:solidFill>
                <a:schemeClr val="dk1"/>
              </a:solidFill>
              <a:latin typeface="Spectral"/>
              <a:ea typeface="Spectral"/>
              <a:cs typeface="Spectral"/>
              <a:sym typeface="Spectral"/>
            </a:endParaRPr>
          </a:p>
          <a:p>
            <a:pPr indent="0" lvl="0" marL="0" rtl="0" algn="just">
              <a:lnSpc>
                <a:spcPct val="100000"/>
              </a:lnSpc>
              <a:spcBef>
                <a:spcPts val="1000"/>
              </a:spcBef>
              <a:spcAft>
                <a:spcPts val="1200"/>
              </a:spcAft>
              <a:buSzPts val="935"/>
              <a:buNone/>
            </a:pPr>
            <a:r>
              <a:t/>
            </a:r>
            <a:endParaRPr sz="1566">
              <a:solidFill>
                <a:schemeClr val="dk1"/>
              </a:solidFill>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66" name="Google Shape;766;p81"/>
          <p:cNvSpPr txBox="1"/>
          <p:nvPr>
            <p:ph type="title"/>
          </p:nvPr>
        </p:nvSpPr>
        <p:spPr>
          <a:xfrm>
            <a:off x="311700" y="-57750"/>
            <a:ext cx="436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Spectral"/>
                <a:ea typeface="Spectral"/>
                <a:cs typeface="Spectral"/>
                <a:sym typeface="Spectral"/>
              </a:rPr>
              <a:t>Data Transformation</a:t>
            </a:r>
            <a:endParaRPr b="1">
              <a:latin typeface="Spectral"/>
              <a:ea typeface="Spectral"/>
              <a:cs typeface="Spectral"/>
              <a:sym typeface="Spectral"/>
            </a:endParaRPr>
          </a:p>
          <a:p>
            <a:pPr indent="0" lvl="0" marL="0" rtl="0" algn="l">
              <a:spcBef>
                <a:spcPts val="0"/>
              </a:spcBef>
              <a:spcAft>
                <a:spcPts val="0"/>
              </a:spcAft>
              <a:buNone/>
            </a:pPr>
            <a:r>
              <a:t/>
            </a:r>
            <a:endParaRPr/>
          </a:p>
        </p:txBody>
      </p:sp>
      <p:sp>
        <p:nvSpPr>
          <p:cNvPr id="767" name="Google Shape;767;p81"/>
          <p:cNvSpPr txBox="1"/>
          <p:nvPr/>
        </p:nvSpPr>
        <p:spPr>
          <a:xfrm>
            <a:off x="311700" y="720850"/>
            <a:ext cx="1546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Spectral"/>
                <a:ea typeface="Spectral"/>
                <a:cs typeface="Spectral"/>
                <a:sym typeface="Spectral"/>
              </a:rPr>
              <a:t>Output:</a:t>
            </a:r>
            <a:endParaRPr sz="1800">
              <a:solidFill>
                <a:schemeClr val="dk1"/>
              </a:solidFill>
              <a:latin typeface="Spectral"/>
              <a:ea typeface="Spectral"/>
              <a:cs typeface="Spectral"/>
              <a:sym typeface="Spectral"/>
            </a:endParaRPr>
          </a:p>
        </p:txBody>
      </p:sp>
      <p:pic>
        <p:nvPicPr>
          <p:cNvPr id="768" name="Google Shape;768;p81" title="Screenshot 2025-03-27 220009.png"/>
          <p:cNvPicPr preferRelativeResize="0"/>
          <p:nvPr/>
        </p:nvPicPr>
        <p:blipFill>
          <a:blip r:embed="rId3">
            <a:alphaModFix/>
          </a:blip>
          <a:stretch>
            <a:fillRect/>
          </a:stretch>
        </p:blipFill>
        <p:spPr>
          <a:xfrm>
            <a:off x="5075300" y="923450"/>
            <a:ext cx="3870775" cy="3669700"/>
          </a:xfrm>
          <a:prstGeom prst="rect">
            <a:avLst/>
          </a:prstGeom>
          <a:noFill/>
          <a:ln>
            <a:noFill/>
          </a:ln>
        </p:spPr>
      </p:pic>
      <p:pic>
        <p:nvPicPr>
          <p:cNvPr id="769" name="Google Shape;769;p81" title="Screenshot 2025-03-28 000208.png"/>
          <p:cNvPicPr preferRelativeResize="0"/>
          <p:nvPr/>
        </p:nvPicPr>
        <p:blipFill>
          <a:blip r:embed="rId4">
            <a:alphaModFix/>
          </a:blip>
          <a:stretch>
            <a:fillRect/>
          </a:stretch>
        </p:blipFill>
        <p:spPr>
          <a:xfrm>
            <a:off x="622075" y="1335975"/>
            <a:ext cx="4727601" cy="3257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Guide</a:t>
            </a:r>
            <a:endParaRPr b="1">
              <a:latin typeface="Spectral"/>
              <a:ea typeface="Spectral"/>
              <a:cs typeface="Spectral"/>
              <a:sym typeface="Spectral"/>
            </a:endParaRPr>
          </a:p>
        </p:txBody>
      </p:sp>
      <p:sp>
        <p:nvSpPr>
          <p:cNvPr id="628" name="Google Shape;628;p64"/>
          <p:cNvSpPr txBox="1"/>
          <p:nvPr>
            <p:ph idx="1" type="body"/>
          </p:nvPr>
        </p:nvSpPr>
        <p:spPr>
          <a:xfrm>
            <a:off x="311700" y="1152475"/>
            <a:ext cx="8660100" cy="384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GB">
                <a:solidFill>
                  <a:schemeClr val="dk1"/>
                </a:solidFill>
              </a:rPr>
              <a:t>git clone https://github.com/kite3412/DSAI-Group2</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conda</a:t>
            </a:r>
            <a:r>
              <a:rPr lang="en-GB">
                <a:solidFill>
                  <a:schemeClr val="dk1"/>
                </a:solidFill>
              </a:rPr>
              <a:t> env create -f environment.yml</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conda activate group2</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pip</a:t>
            </a:r>
            <a:r>
              <a:rPr lang="en-GB">
                <a:solidFill>
                  <a:schemeClr val="dk1"/>
                </a:solidFill>
              </a:rPr>
              <a:t> install -r </a:t>
            </a:r>
            <a:r>
              <a:rPr lang="en-GB">
                <a:solidFill>
                  <a:schemeClr val="dk1"/>
                </a:solidFill>
              </a:rPr>
              <a:t>requirement.txt</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python data_ingestion.py</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cd olist_project</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dbt deps</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dbt run</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dbt test</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olist_data_analysis.ipynb</a:t>
            </a:r>
            <a:endParaRPr>
              <a:solidFill>
                <a:schemeClr val="dk1"/>
              </a:solidFill>
            </a:endParaRPr>
          </a:p>
          <a:p>
            <a:pPr indent="0" lvl="0" marL="0" rtl="0" algn="l">
              <a:spcBef>
                <a:spcPts val="1200"/>
              </a:spcBef>
              <a:spcAft>
                <a:spcPts val="1200"/>
              </a:spcAft>
              <a:buNone/>
            </a:pPr>
            <a:r>
              <a:t/>
            </a:r>
            <a:endParaRPr>
              <a:latin typeface="Spectral"/>
              <a:ea typeface="Spectral"/>
              <a:cs typeface="Spectral"/>
              <a:sym typeface="Spectral"/>
            </a:endParaRPr>
          </a:p>
        </p:txBody>
      </p:sp>
      <p:sp>
        <p:nvSpPr>
          <p:cNvPr id="629" name="Google Shape;629;p64"/>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2"/>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a:solidFill>
                  <a:schemeClr val="dk1"/>
                </a:solidFill>
                <a:latin typeface="Spectral"/>
                <a:ea typeface="Spectral"/>
                <a:cs typeface="Spectral"/>
                <a:sym typeface="Spectral"/>
              </a:rPr>
              <a:t>For data validation, </a:t>
            </a:r>
            <a:r>
              <a:rPr b="1" lang="en-GB">
                <a:solidFill>
                  <a:schemeClr val="dk1"/>
                </a:solidFill>
                <a:latin typeface="Spectral"/>
                <a:ea typeface="Spectral"/>
                <a:cs typeface="Spectral"/>
                <a:sym typeface="Spectral"/>
              </a:rPr>
              <a:t>dbt_utils</a:t>
            </a:r>
            <a:r>
              <a:rPr lang="en-GB">
                <a:solidFill>
                  <a:schemeClr val="dk1"/>
                </a:solidFill>
                <a:latin typeface="Spectral"/>
                <a:ea typeface="Spectral"/>
                <a:cs typeface="Spectral"/>
                <a:sym typeface="Spectral"/>
              </a:rPr>
              <a:t> and </a:t>
            </a:r>
            <a:r>
              <a:rPr b="1" lang="en-GB">
                <a:solidFill>
                  <a:schemeClr val="dk1"/>
                </a:solidFill>
                <a:latin typeface="Spectral"/>
                <a:ea typeface="Spectral"/>
                <a:cs typeface="Spectral"/>
                <a:sym typeface="Spectral"/>
              </a:rPr>
              <a:t>dbt_expectations</a:t>
            </a:r>
            <a:r>
              <a:rPr lang="en-GB">
                <a:solidFill>
                  <a:schemeClr val="dk1"/>
                </a:solidFill>
                <a:latin typeface="Spectral"/>
                <a:ea typeface="Spectral"/>
                <a:cs typeface="Spectral"/>
                <a:sym typeface="Spectral"/>
              </a:rPr>
              <a:t> are used because both packages are </a:t>
            </a:r>
            <a:r>
              <a:rPr i="1" lang="en-GB">
                <a:solidFill>
                  <a:schemeClr val="dk1"/>
                </a:solidFill>
                <a:latin typeface="Spectral"/>
                <a:ea typeface="Spectral"/>
                <a:cs typeface="Spectral"/>
                <a:sym typeface="Spectral"/>
              </a:rPr>
              <a:t>integrated</a:t>
            </a:r>
            <a:r>
              <a:rPr lang="en-GB">
                <a:solidFill>
                  <a:schemeClr val="dk1"/>
                </a:solidFill>
                <a:latin typeface="Spectral"/>
                <a:ea typeface="Spectral"/>
                <a:cs typeface="Spectral"/>
                <a:sym typeface="Spectral"/>
              </a:rPr>
              <a:t> with dbt so we do not need to install external libraries such as Great Expectations. With the two packages, data validation is made </a:t>
            </a:r>
            <a:r>
              <a:rPr b="1" lang="en-GB">
                <a:solidFill>
                  <a:schemeClr val="dk1"/>
                </a:solidFill>
                <a:latin typeface="Spectral"/>
                <a:ea typeface="Spectral"/>
                <a:cs typeface="Spectral"/>
                <a:sym typeface="Spectral"/>
              </a:rPr>
              <a:t>simple</a:t>
            </a:r>
            <a:r>
              <a:rPr lang="en-GB">
                <a:solidFill>
                  <a:schemeClr val="dk1"/>
                </a:solidFill>
                <a:latin typeface="Spectral"/>
                <a:ea typeface="Spectral"/>
                <a:cs typeface="Spectral"/>
                <a:sym typeface="Spectral"/>
              </a:rPr>
              <a:t> as we do not need to write SQL codes to carry out data validation. Moreover, the two packages offer a comprehensive list of data tests.</a:t>
            </a:r>
            <a:endParaRPr>
              <a:solidFill>
                <a:schemeClr val="dk1"/>
              </a:solidFill>
              <a:latin typeface="Spectral"/>
              <a:ea typeface="Spectral"/>
              <a:cs typeface="Spectral"/>
              <a:sym typeface="Spectral"/>
            </a:endParaRPr>
          </a:p>
        </p:txBody>
      </p:sp>
      <p:pic>
        <p:nvPicPr>
          <p:cNvPr id="775" name="Google Shape;775;p82" title="Screenshot 2025-03-27 220314.png"/>
          <p:cNvPicPr preferRelativeResize="0"/>
          <p:nvPr/>
        </p:nvPicPr>
        <p:blipFill>
          <a:blip r:embed="rId3">
            <a:alphaModFix/>
          </a:blip>
          <a:stretch>
            <a:fillRect/>
          </a:stretch>
        </p:blipFill>
        <p:spPr>
          <a:xfrm>
            <a:off x="705550" y="3440174"/>
            <a:ext cx="3072581" cy="572700"/>
          </a:xfrm>
          <a:prstGeom prst="rect">
            <a:avLst/>
          </a:prstGeom>
          <a:noFill/>
          <a:ln>
            <a:noFill/>
          </a:ln>
        </p:spPr>
      </p:pic>
      <p:pic>
        <p:nvPicPr>
          <p:cNvPr id="776" name="Google Shape;776;p82" title="Screenshot 2025-03-27 220300.png"/>
          <p:cNvPicPr preferRelativeResize="0"/>
          <p:nvPr/>
        </p:nvPicPr>
        <p:blipFill>
          <a:blip r:embed="rId4">
            <a:alphaModFix/>
          </a:blip>
          <a:stretch>
            <a:fillRect/>
          </a:stretch>
        </p:blipFill>
        <p:spPr>
          <a:xfrm>
            <a:off x="5014625" y="3211573"/>
            <a:ext cx="2704325" cy="915175"/>
          </a:xfrm>
          <a:prstGeom prst="rect">
            <a:avLst/>
          </a:prstGeom>
          <a:noFill/>
          <a:ln>
            <a:noFill/>
          </a:ln>
        </p:spPr>
      </p:pic>
      <p:sp>
        <p:nvSpPr>
          <p:cNvPr id="777" name="Google Shape;777;p82"/>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78" name="Google Shape;778;p82"/>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3"/>
          <p:cNvSpPr txBox="1"/>
          <p:nvPr>
            <p:ph idx="1" type="body"/>
          </p:nvPr>
        </p:nvSpPr>
        <p:spPr>
          <a:xfrm>
            <a:off x="311688" y="703413"/>
            <a:ext cx="7963800" cy="20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Spectral"/>
                <a:ea typeface="Spectral"/>
                <a:cs typeface="Spectral"/>
                <a:sym typeface="Spectral"/>
              </a:rPr>
              <a:t>Generic Test</a:t>
            </a:r>
            <a:endParaRPr b="1">
              <a:solidFill>
                <a:schemeClr val="dk1"/>
              </a:solidFill>
              <a:latin typeface="Spectral"/>
              <a:ea typeface="Spectral"/>
              <a:cs typeface="Spectral"/>
              <a:sym typeface="Spectral"/>
            </a:endParaRPr>
          </a:p>
          <a:p>
            <a:pPr indent="0" lvl="0" marL="0" rtl="0" algn="l">
              <a:spcBef>
                <a:spcPts val="1200"/>
              </a:spcBef>
              <a:spcAft>
                <a:spcPts val="1200"/>
              </a:spcAft>
              <a:buNone/>
            </a:pPr>
            <a:r>
              <a:rPr lang="en-GB">
                <a:solidFill>
                  <a:schemeClr val="dk1"/>
                </a:solidFill>
                <a:latin typeface="Spectral"/>
                <a:ea typeface="Spectral"/>
                <a:cs typeface="Spectral"/>
                <a:sym typeface="Spectral"/>
              </a:rPr>
              <a:t>A generic test is carried out on all the columns used for data visualisation to ensure there is no null value.</a:t>
            </a:r>
            <a:endParaRPr>
              <a:solidFill>
                <a:schemeClr val="dk1"/>
              </a:solidFill>
              <a:latin typeface="Spectral"/>
              <a:ea typeface="Spectral"/>
              <a:cs typeface="Spectral"/>
              <a:sym typeface="Spectral"/>
            </a:endParaRPr>
          </a:p>
        </p:txBody>
      </p:sp>
      <p:pic>
        <p:nvPicPr>
          <p:cNvPr id="784" name="Google Shape;784;p83"/>
          <p:cNvPicPr preferRelativeResize="0"/>
          <p:nvPr/>
        </p:nvPicPr>
        <p:blipFill>
          <a:blip r:embed="rId3">
            <a:alphaModFix/>
          </a:blip>
          <a:stretch>
            <a:fillRect/>
          </a:stretch>
        </p:blipFill>
        <p:spPr>
          <a:xfrm>
            <a:off x="1768952" y="2571750"/>
            <a:ext cx="4939650" cy="1512400"/>
          </a:xfrm>
          <a:prstGeom prst="rect">
            <a:avLst/>
          </a:prstGeom>
          <a:noFill/>
          <a:ln>
            <a:noFill/>
          </a:ln>
        </p:spPr>
      </p:pic>
      <p:sp>
        <p:nvSpPr>
          <p:cNvPr id="785" name="Google Shape;785;p83"/>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86" name="Google Shape;786;p83"/>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4"/>
          <p:cNvSpPr txBox="1"/>
          <p:nvPr>
            <p:ph idx="1" type="body"/>
          </p:nvPr>
        </p:nvSpPr>
        <p:spPr>
          <a:xfrm>
            <a:off x="311700" y="957725"/>
            <a:ext cx="8520600" cy="40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Spectral"/>
                <a:ea typeface="Spectral"/>
                <a:cs typeface="Spectral"/>
                <a:sym typeface="Spectral"/>
              </a:rPr>
              <a:t>Test 1</a:t>
            </a:r>
            <a:endParaRPr b="1">
              <a:solidFill>
                <a:schemeClr val="dk1"/>
              </a:solidFill>
              <a:latin typeface="Spectral"/>
              <a:ea typeface="Spectral"/>
              <a:cs typeface="Spectral"/>
              <a:sym typeface="Spectral"/>
            </a:endParaRPr>
          </a:p>
          <a:p>
            <a:pPr indent="0" lvl="0" marL="0" rtl="0" algn="just">
              <a:spcBef>
                <a:spcPts val="1200"/>
              </a:spcBef>
              <a:spcAft>
                <a:spcPts val="1200"/>
              </a:spcAft>
              <a:buNone/>
            </a:pPr>
            <a:r>
              <a:rPr lang="en-GB">
                <a:solidFill>
                  <a:schemeClr val="dk1"/>
                </a:solidFill>
                <a:latin typeface="Spectral"/>
                <a:ea typeface="Spectral"/>
                <a:cs typeface="Spectral"/>
                <a:sym typeface="Spectral"/>
              </a:rPr>
              <a:t>Carry out tests on the order purchase timestamp and total sale amount columns of the sales fact table as data from both columns is used to plot the monthly sales trend of the top 10 product category. For the order purchase timestamp column, the test ensures all the data is of the type timestamp. For the total sale amount columns, the test ensures all the data is more than zero.</a:t>
            </a:r>
            <a:endParaRPr>
              <a:solidFill>
                <a:schemeClr val="dk1"/>
              </a:solidFill>
              <a:latin typeface="Spectral"/>
              <a:ea typeface="Spectral"/>
              <a:cs typeface="Spectral"/>
              <a:sym typeface="Spectral"/>
            </a:endParaRPr>
          </a:p>
        </p:txBody>
      </p:sp>
      <p:sp>
        <p:nvSpPr>
          <p:cNvPr id="792" name="Google Shape;792;p84"/>
          <p:cNvSpPr/>
          <p:nvPr/>
        </p:nvSpPr>
        <p:spPr>
          <a:xfrm>
            <a:off x="-61850" y="-6450"/>
            <a:ext cx="92304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93" name="Google Shape;793;p84"/>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5"/>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99" name="Google Shape;799;p85"/>
          <p:cNvSpPr txBox="1"/>
          <p:nvPr>
            <p:ph type="title"/>
          </p:nvPr>
        </p:nvSpPr>
        <p:spPr>
          <a:xfrm>
            <a:off x="311738" y="0"/>
            <a:ext cx="351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00" name="Google Shape;800;p85"/>
          <p:cNvSpPr txBox="1"/>
          <p:nvPr>
            <p:ph idx="1" type="body"/>
          </p:nvPr>
        </p:nvSpPr>
        <p:spPr>
          <a:xfrm>
            <a:off x="1018450" y="496075"/>
            <a:ext cx="12372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Spectral"/>
                <a:ea typeface="Spectral"/>
                <a:cs typeface="Spectral"/>
                <a:sym typeface="Spectral"/>
              </a:rPr>
              <a:t>Test 1</a:t>
            </a:r>
            <a:endParaRPr b="1">
              <a:solidFill>
                <a:schemeClr val="dk1"/>
              </a:solidFill>
              <a:latin typeface="Spectral"/>
              <a:ea typeface="Spectral"/>
              <a:cs typeface="Spectral"/>
              <a:sym typeface="Spectral"/>
            </a:endParaRPr>
          </a:p>
          <a:p>
            <a:pPr indent="0" lvl="0" marL="0" rtl="0" algn="l">
              <a:spcBef>
                <a:spcPts val="1200"/>
              </a:spcBef>
              <a:spcAft>
                <a:spcPts val="1200"/>
              </a:spcAft>
              <a:buNone/>
            </a:pPr>
            <a:r>
              <a:t/>
            </a:r>
            <a:endParaRPr>
              <a:solidFill>
                <a:schemeClr val="dk1"/>
              </a:solidFill>
            </a:endParaRPr>
          </a:p>
        </p:txBody>
      </p:sp>
      <p:pic>
        <p:nvPicPr>
          <p:cNvPr id="801" name="Google Shape;801;p85" title="Screenshot 2025-03-27 220556.png"/>
          <p:cNvPicPr preferRelativeResize="0"/>
          <p:nvPr/>
        </p:nvPicPr>
        <p:blipFill>
          <a:blip r:embed="rId3">
            <a:alphaModFix/>
          </a:blip>
          <a:stretch>
            <a:fillRect/>
          </a:stretch>
        </p:blipFill>
        <p:spPr>
          <a:xfrm>
            <a:off x="749475" y="1207350"/>
            <a:ext cx="2182250" cy="3344850"/>
          </a:xfrm>
          <a:prstGeom prst="rect">
            <a:avLst/>
          </a:prstGeom>
          <a:noFill/>
          <a:ln>
            <a:noFill/>
          </a:ln>
        </p:spPr>
      </p:pic>
      <p:pic>
        <p:nvPicPr>
          <p:cNvPr id="802" name="Google Shape;802;p85" title="Screenshot 2025-03-27 220914.png"/>
          <p:cNvPicPr preferRelativeResize="0"/>
          <p:nvPr/>
        </p:nvPicPr>
        <p:blipFill>
          <a:blip r:embed="rId4">
            <a:alphaModFix/>
          </a:blip>
          <a:stretch>
            <a:fillRect/>
          </a:stretch>
        </p:blipFill>
        <p:spPr>
          <a:xfrm>
            <a:off x="3821749" y="1283700"/>
            <a:ext cx="4244801" cy="32174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6"/>
          <p:cNvSpPr/>
          <p:nvPr/>
        </p:nvSpPr>
        <p:spPr>
          <a:xfrm>
            <a:off x="24600" y="-826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08" name="Google Shape;808;p86"/>
          <p:cNvSpPr txBox="1"/>
          <p:nvPr>
            <p:ph type="title"/>
          </p:nvPr>
        </p:nvSpPr>
        <p:spPr>
          <a:xfrm>
            <a:off x="311700" y="-88375"/>
            <a:ext cx="281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09" name="Google Shape;809;p86"/>
          <p:cNvSpPr txBox="1"/>
          <p:nvPr>
            <p:ph idx="1" type="body"/>
          </p:nvPr>
        </p:nvSpPr>
        <p:spPr>
          <a:xfrm>
            <a:off x="311700" y="735775"/>
            <a:ext cx="8520600" cy="400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chemeClr val="dk1"/>
                </a:solidFill>
                <a:latin typeface="Spectral"/>
                <a:ea typeface="Spectral"/>
                <a:cs typeface="Spectral"/>
                <a:sym typeface="Spectral"/>
              </a:rPr>
              <a:t>Test 2</a:t>
            </a:r>
            <a:endParaRPr b="1">
              <a:solidFill>
                <a:schemeClr val="dk1"/>
              </a:solidFill>
              <a:latin typeface="Spectral"/>
              <a:ea typeface="Spectral"/>
              <a:cs typeface="Spectral"/>
              <a:sym typeface="Spectral"/>
            </a:endParaRPr>
          </a:p>
          <a:p>
            <a:pPr indent="0" lvl="0" marL="0" rtl="0" algn="l">
              <a:spcBef>
                <a:spcPts val="1200"/>
              </a:spcBef>
              <a:spcAft>
                <a:spcPts val="1200"/>
              </a:spcAft>
              <a:buNone/>
            </a:pPr>
            <a:r>
              <a:rPr lang="en-GB">
                <a:solidFill>
                  <a:schemeClr val="dk1"/>
                </a:solidFill>
                <a:latin typeface="Spectral"/>
                <a:ea typeface="Spectral"/>
                <a:cs typeface="Spectral"/>
                <a:sym typeface="Spectral"/>
              </a:rPr>
              <a:t>Carry out tests on the freight value column of the sales fact table as data from the column is used to plot the average freight cost by customer state. For the freight value column, the test ensures all the data is </a:t>
            </a:r>
            <a:r>
              <a:rPr lang="en-GB">
                <a:solidFill>
                  <a:schemeClr val="dk1"/>
                </a:solidFill>
                <a:latin typeface="Spectral"/>
                <a:ea typeface="Spectral"/>
                <a:cs typeface="Spectral"/>
                <a:sym typeface="Spectral"/>
              </a:rPr>
              <a:t>equal to or more than zero.</a:t>
            </a:r>
            <a:endParaRPr>
              <a:solidFill>
                <a:schemeClr val="dk1"/>
              </a:solidFill>
              <a:latin typeface="Spectral"/>
              <a:ea typeface="Spectral"/>
              <a:cs typeface="Spectral"/>
              <a:sym typeface="Spectr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7"/>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15" name="Google Shape;815;p87"/>
          <p:cNvSpPr txBox="1"/>
          <p:nvPr>
            <p:ph type="title"/>
          </p:nvPr>
        </p:nvSpPr>
        <p:spPr>
          <a:xfrm>
            <a:off x="175650" y="-76200"/>
            <a:ext cx="259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16" name="Google Shape;816;p87"/>
          <p:cNvSpPr txBox="1"/>
          <p:nvPr/>
        </p:nvSpPr>
        <p:spPr>
          <a:xfrm>
            <a:off x="1115775" y="418025"/>
            <a:ext cx="122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Spectral"/>
                <a:ea typeface="Spectral"/>
                <a:cs typeface="Spectral"/>
                <a:sym typeface="Spectral"/>
              </a:rPr>
              <a:t>Test 2</a:t>
            </a:r>
            <a:endParaRPr b="1" sz="1800">
              <a:solidFill>
                <a:schemeClr val="dk1"/>
              </a:solidFill>
              <a:latin typeface="Spectral"/>
              <a:ea typeface="Spectral"/>
              <a:cs typeface="Spectral"/>
              <a:sym typeface="Spectral"/>
            </a:endParaRPr>
          </a:p>
        </p:txBody>
      </p:sp>
      <p:pic>
        <p:nvPicPr>
          <p:cNvPr id="817" name="Google Shape;817;p87" title="Screenshot 2025-03-27 230159.png"/>
          <p:cNvPicPr preferRelativeResize="0"/>
          <p:nvPr/>
        </p:nvPicPr>
        <p:blipFill>
          <a:blip r:embed="rId3">
            <a:alphaModFix/>
          </a:blip>
          <a:stretch>
            <a:fillRect/>
          </a:stretch>
        </p:blipFill>
        <p:spPr>
          <a:xfrm>
            <a:off x="3910875" y="1753300"/>
            <a:ext cx="3548325" cy="1796925"/>
          </a:xfrm>
          <a:prstGeom prst="rect">
            <a:avLst/>
          </a:prstGeom>
          <a:noFill/>
          <a:ln>
            <a:noFill/>
          </a:ln>
        </p:spPr>
      </p:pic>
      <p:pic>
        <p:nvPicPr>
          <p:cNvPr id="818" name="Google Shape;818;p87" title="Screenshot 2025-03-27 230310.png"/>
          <p:cNvPicPr preferRelativeResize="0"/>
          <p:nvPr/>
        </p:nvPicPr>
        <p:blipFill>
          <a:blip r:embed="rId4">
            <a:alphaModFix/>
          </a:blip>
          <a:stretch>
            <a:fillRect/>
          </a:stretch>
        </p:blipFill>
        <p:spPr>
          <a:xfrm>
            <a:off x="1220650" y="1172075"/>
            <a:ext cx="2119275" cy="3281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8"/>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24" name="Google Shape;824;p88"/>
          <p:cNvSpPr txBox="1"/>
          <p:nvPr>
            <p:ph type="title"/>
          </p:nvPr>
        </p:nvSpPr>
        <p:spPr>
          <a:xfrm>
            <a:off x="311700" y="-57750"/>
            <a:ext cx="337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25" name="Google Shape;825;p88"/>
          <p:cNvSpPr txBox="1"/>
          <p:nvPr>
            <p:ph idx="1" type="body"/>
          </p:nvPr>
        </p:nvSpPr>
        <p:spPr>
          <a:xfrm>
            <a:off x="175550" y="931850"/>
            <a:ext cx="8520600" cy="21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Spectral"/>
                <a:ea typeface="Spectral"/>
                <a:cs typeface="Spectral"/>
                <a:sym typeface="Spectral"/>
              </a:rPr>
              <a:t>Test 3</a:t>
            </a:r>
            <a:endParaRPr b="1">
              <a:solidFill>
                <a:schemeClr val="dk1"/>
              </a:solidFill>
              <a:latin typeface="Spectral"/>
              <a:ea typeface="Spectral"/>
              <a:cs typeface="Spectral"/>
              <a:sym typeface="Spectral"/>
            </a:endParaRPr>
          </a:p>
          <a:p>
            <a:pPr indent="0" lvl="0" marL="0" rtl="0" algn="l">
              <a:spcBef>
                <a:spcPts val="1200"/>
              </a:spcBef>
              <a:spcAft>
                <a:spcPts val="1200"/>
              </a:spcAft>
              <a:buNone/>
            </a:pPr>
            <a:r>
              <a:rPr lang="en-GB">
                <a:solidFill>
                  <a:schemeClr val="dk1"/>
                </a:solidFill>
                <a:latin typeface="Spectral"/>
                <a:ea typeface="Spectral"/>
                <a:cs typeface="Spectral"/>
                <a:sym typeface="Spectral"/>
              </a:rPr>
              <a:t>Carry out tests on the review score column of the reviews fact table as data from the column is used to plot the distribution of review scores by top 10 product category. For the review score column, the test ensures all the data is within 1 to 5 inclusive.</a:t>
            </a:r>
            <a:endParaRPr>
              <a:solidFill>
                <a:schemeClr val="dk1"/>
              </a:solidFill>
              <a:latin typeface="Spectral"/>
              <a:ea typeface="Spectral"/>
              <a:cs typeface="Spectral"/>
              <a:sym typeface="Spectr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9"/>
          <p:cNvSpPr/>
          <p:nvPr/>
        </p:nvSpPr>
        <p:spPr>
          <a:xfrm>
            <a:off x="704100" y="1700300"/>
            <a:ext cx="2547600" cy="2196300"/>
          </a:xfrm>
          <a:prstGeom prst="rect">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89"/>
          <p:cNvSpPr/>
          <p:nvPr/>
        </p:nvSpPr>
        <p:spPr>
          <a:xfrm>
            <a:off x="-61850" y="-6450"/>
            <a:ext cx="92304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32" name="Google Shape;832;p89"/>
          <p:cNvSpPr txBox="1"/>
          <p:nvPr>
            <p:ph type="title"/>
          </p:nvPr>
        </p:nvSpPr>
        <p:spPr>
          <a:xfrm>
            <a:off x="265725" y="0"/>
            <a:ext cx="316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33" name="Google Shape;833;p89"/>
          <p:cNvSpPr txBox="1"/>
          <p:nvPr/>
        </p:nvSpPr>
        <p:spPr>
          <a:xfrm>
            <a:off x="967325" y="733200"/>
            <a:ext cx="122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Spectral"/>
                <a:ea typeface="Spectral"/>
                <a:cs typeface="Spectral"/>
                <a:sym typeface="Spectral"/>
              </a:rPr>
              <a:t>Test 3</a:t>
            </a:r>
            <a:endParaRPr b="1" sz="1800">
              <a:solidFill>
                <a:schemeClr val="dk1"/>
              </a:solidFill>
              <a:latin typeface="Spectral"/>
              <a:ea typeface="Spectral"/>
              <a:cs typeface="Spectral"/>
              <a:sym typeface="Spectral"/>
            </a:endParaRPr>
          </a:p>
        </p:txBody>
      </p:sp>
      <p:pic>
        <p:nvPicPr>
          <p:cNvPr id="834" name="Google Shape;834;p89" title="Screenshot 2025-03-27 230916.png"/>
          <p:cNvPicPr preferRelativeResize="0"/>
          <p:nvPr/>
        </p:nvPicPr>
        <p:blipFill>
          <a:blip r:embed="rId3">
            <a:alphaModFix/>
          </a:blip>
          <a:stretch>
            <a:fillRect/>
          </a:stretch>
        </p:blipFill>
        <p:spPr>
          <a:xfrm>
            <a:off x="704200" y="1673525"/>
            <a:ext cx="2547725" cy="2196300"/>
          </a:xfrm>
          <a:prstGeom prst="rect">
            <a:avLst/>
          </a:prstGeom>
          <a:noFill/>
          <a:ln>
            <a:noFill/>
          </a:ln>
        </p:spPr>
      </p:pic>
      <p:pic>
        <p:nvPicPr>
          <p:cNvPr id="835" name="Google Shape;835;p89" title="Screenshot 2025-03-27 231010.png"/>
          <p:cNvPicPr preferRelativeResize="0"/>
          <p:nvPr/>
        </p:nvPicPr>
        <p:blipFill>
          <a:blip r:embed="rId4">
            <a:alphaModFix/>
          </a:blip>
          <a:stretch>
            <a:fillRect/>
          </a:stretch>
        </p:blipFill>
        <p:spPr>
          <a:xfrm>
            <a:off x="4366675" y="1645225"/>
            <a:ext cx="3164400" cy="22528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0"/>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41" name="Google Shape;841;p90"/>
          <p:cNvSpPr txBox="1"/>
          <p:nvPr>
            <p:ph type="title"/>
          </p:nvPr>
        </p:nvSpPr>
        <p:spPr>
          <a:xfrm>
            <a:off x="200375" y="0"/>
            <a:ext cx="270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42" name="Google Shape;842;p90"/>
          <p:cNvSpPr txBox="1"/>
          <p:nvPr>
            <p:ph idx="1" type="body"/>
          </p:nvPr>
        </p:nvSpPr>
        <p:spPr>
          <a:xfrm>
            <a:off x="556650" y="722700"/>
            <a:ext cx="8015700" cy="40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Spectral"/>
                <a:ea typeface="Spectral"/>
                <a:cs typeface="Spectral"/>
                <a:sym typeface="Spectral"/>
              </a:rPr>
              <a:t>Test 4</a:t>
            </a:r>
            <a:endParaRPr b="1">
              <a:solidFill>
                <a:schemeClr val="dk1"/>
              </a:solidFill>
              <a:latin typeface="Spectral"/>
              <a:ea typeface="Spectral"/>
              <a:cs typeface="Spectral"/>
              <a:sym typeface="Spectral"/>
            </a:endParaRPr>
          </a:p>
          <a:p>
            <a:pPr indent="0" lvl="0" marL="0" rtl="0" algn="just">
              <a:spcBef>
                <a:spcPts val="1200"/>
              </a:spcBef>
              <a:spcAft>
                <a:spcPts val="1200"/>
              </a:spcAft>
              <a:buNone/>
            </a:pPr>
            <a:r>
              <a:rPr lang="en-GB">
                <a:solidFill>
                  <a:schemeClr val="dk1"/>
                </a:solidFill>
                <a:latin typeface="Spectral"/>
                <a:ea typeface="Spectral"/>
                <a:cs typeface="Spectral"/>
                <a:sym typeface="Spectral"/>
              </a:rPr>
              <a:t>Carry out tests on the payment type column of the sales fact table as data from the column is used to plot the average order by payment type. For the payment type column, the test ensures all the data is one of the four payment type which are boleto, credit card, debit card and voucher.</a:t>
            </a:r>
            <a:endParaRPr>
              <a:solidFill>
                <a:schemeClr val="dk1"/>
              </a:solidFill>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1"/>
          <p:cNvSpPr/>
          <p:nvPr/>
        </p:nvSpPr>
        <p:spPr>
          <a:xfrm>
            <a:off x="728650" y="1048350"/>
            <a:ext cx="2025000" cy="3157200"/>
          </a:xfrm>
          <a:prstGeom prst="rect">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p91"/>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49" name="Google Shape;849;p91"/>
          <p:cNvSpPr txBox="1"/>
          <p:nvPr>
            <p:ph type="title"/>
          </p:nvPr>
        </p:nvSpPr>
        <p:spPr>
          <a:xfrm>
            <a:off x="311700" y="0"/>
            <a:ext cx="332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50" name="Google Shape;850;p91"/>
          <p:cNvSpPr txBox="1"/>
          <p:nvPr/>
        </p:nvSpPr>
        <p:spPr>
          <a:xfrm>
            <a:off x="1128125" y="572700"/>
            <a:ext cx="122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Spectral"/>
                <a:ea typeface="Spectral"/>
                <a:cs typeface="Spectral"/>
                <a:sym typeface="Spectral"/>
              </a:rPr>
              <a:t>Test 4</a:t>
            </a:r>
            <a:endParaRPr b="1" sz="1800">
              <a:solidFill>
                <a:schemeClr val="dk1"/>
              </a:solidFill>
              <a:latin typeface="Spectral"/>
              <a:ea typeface="Spectral"/>
              <a:cs typeface="Spectral"/>
              <a:sym typeface="Spectral"/>
            </a:endParaRPr>
          </a:p>
        </p:txBody>
      </p:sp>
      <p:pic>
        <p:nvPicPr>
          <p:cNvPr id="851" name="Google Shape;851;p91" title="Screenshot 2025-03-27 231314.png"/>
          <p:cNvPicPr preferRelativeResize="0"/>
          <p:nvPr/>
        </p:nvPicPr>
        <p:blipFill>
          <a:blip r:embed="rId3">
            <a:alphaModFix/>
          </a:blip>
          <a:stretch>
            <a:fillRect/>
          </a:stretch>
        </p:blipFill>
        <p:spPr>
          <a:xfrm>
            <a:off x="728575" y="1048350"/>
            <a:ext cx="2024900" cy="3067800"/>
          </a:xfrm>
          <a:prstGeom prst="rect">
            <a:avLst/>
          </a:prstGeom>
          <a:noFill/>
          <a:ln>
            <a:noFill/>
          </a:ln>
        </p:spPr>
      </p:pic>
      <p:pic>
        <p:nvPicPr>
          <p:cNvPr id="852" name="Google Shape;852;p91" title="Screenshot 2025-03-27 231251.png"/>
          <p:cNvPicPr preferRelativeResize="0"/>
          <p:nvPr/>
        </p:nvPicPr>
        <p:blipFill>
          <a:blip r:embed="rId4">
            <a:alphaModFix/>
          </a:blip>
          <a:stretch>
            <a:fillRect/>
          </a:stretch>
        </p:blipFill>
        <p:spPr>
          <a:xfrm>
            <a:off x="3083800" y="1942100"/>
            <a:ext cx="5167076" cy="118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5"/>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35" name="Google Shape;635;p65"/>
          <p:cNvSpPr txBox="1"/>
          <p:nvPr>
            <p:ph type="title"/>
          </p:nvPr>
        </p:nvSpPr>
        <p:spPr>
          <a:xfrm>
            <a:off x="0" y="55425"/>
            <a:ext cx="7538100" cy="4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latin typeface="Spectral"/>
                <a:ea typeface="Spectral"/>
                <a:cs typeface="Spectral"/>
                <a:sym typeface="Spectral"/>
              </a:rPr>
              <a:t>Table of Contents</a:t>
            </a:r>
            <a:endParaRPr b="1" sz="2400">
              <a:latin typeface="Spectral"/>
              <a:ea typeface="Spectral"/>
              <a:cs typeface="Spectral"/>
              <a:sym typeface="Spectral"/>
            </a:endParaRPr>
          </a:p>
        </p:txBody>
      </p:sp>
      <p:sp>
        <p:nvSpPr>
          <p:cNvPr id="636" name="Google Shape;636;p65"/>
          <p:cNvSpPr txBox="1"/>
          <p:nvPr>
            <p:ph idx="2" type="title"/>
          </p:nvPr>
        </p:nvSpPr>
        <p:spPr>
          <a:xfrm>
            <a:off x="479400" y="772625"/>
            <a:ext cx="4092600" cy="38280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891"/>
              <a:buNone/>
            </a:pPr>
            <a:r>
              <a:rPr i="1" lang="en-GB" sz="2076">
                <a:latin typeface="Spectral ExtraLight"/>
                <a:ea typeface="Spectral ExtraLight"/>
                <a:cs typeface="Spectral ExtraLight"/>
                <a:sym typeface="Spectral ExtraLight"/>
              </a:rPr>
              <a:t>1</a:t>
            </a:r>
            <a:r>
              <a:rPr lang="en-GB" sz="2076">
                <a:latin typeface="Spectral ExtraLight"/>
                <a:ea typeface="Spectral ExtraLight"/>
                <a:cs typeface="Spectral ExtraLight"/>
                <a:sym typeface="Spectral ExtraLight"/>
              </a:rPr>
              <a:t> </a:t>
            </a:r>
            <a:r>
              <a:rPr b="1" lang="en-GB" sz="2076">
                <a:latin typeface="Spectral"/>
                <a:ea typeface="Spectral"/>
                <a:cs typeface="Spectral"/>
                <a:sym typeface="Spectral"/>
              </a:rPr>
              <a:t>I</a:t>
            </a:r>
            <a:r>
              <a:rPr b="1" lang="en-GB" sz="1776">
                <a:latin typeface="Spectral"/>
                <a:ea typeface="Spectral"/>
                <a:cs typeface="Spectral"/>
                <a:sym typeface="Spectral"/>
              </a:rPr>
              <a:t>ntroduction</a:t>
            </a:r>
            <a:endParaRPr b="1" sz="1776">
              <a:latin typeface="Spectral"/>
              <a:ea typeface="Spectral"/>
              <a:cs typeface="Spectral"/>
              <a:sym typeface="Spectral"/>
            </a:endParaRPr>
          </a:p>
          <a:p>
            <a:pPr indent="-202777" lvl="0" marL="360000" rtl="0" algn="l">
              <a:spcBef>
                <a:spcPts val="0"/>
              </a:spcBef>
              <a:spcAft>
                <a:spcPts val="0"/>
              </a:spcAft>
              <a:buSzPts val="1776"/>
              <a:buFont typeface="Spectral"/>
              <a:buChar char="-"/>
            </a:pPr>
            <a:r>
              <a:rPr lang="en-GB" sz="1776">
                <a:latin typeface="Spectral"/>
                <a:ea typeface="Spectral"/>
                <a:cs typeface="Spectral"/>
                <a:sym typeface="Spectral"/>
              </a:rPr>
              <a:t>Overview</a:t>
            </a:r>
            <a:endParaRPr sz="1776">
              <a:latin typeface="Spectral ExtraLight"/>
              <a:ea typeface="Spectral ExtraLight"/>
              <a:cs typeface="Spectral ExtraLight"/>
              <a:sym typeface="Spectral ExtraLight"/>
            </a:endParaRPr>
          </a:p>
          <a:p>
            <a:pPr indent="0" lvl="0" marL="0" rtl="0" algn="l">
              <a:spcBef>
                <a:spcPts val="0"/>
              </a:spcBef>
              <a:spcAft>
                <a:spcPts val="0"/>
              </a:spcAft>
              <a:buNone/>
            </a:pPr>
            <a:r>
              <a:rPr i="1" lang="en-GB" sz="1776">
                <a:latin typeface="Spectral ExtraLight"/>
                <a:ea typeface="Spectral ExtraLight"/>
                <a:cs typeface="Spectral ExtraLight"/>
                <a:sym typeface="Spectral ExtraLight"/>
              </a:rPr>
              <a:t>2</a:t>
            </a:r>
            <a:r>
              <a:rPr lang="en-GB" sz="1776">
                <a:latin typeface="Spectral ExtraLight"/>
                <a:ea typeface="Spectral ExtraLight"/>
                <a:cs typeface="Spectral ExtraLight"/>
                <a:sym typeface="Spectral ExtraLight"/>
              </a:rPr>
              <a:t> </a:t>
            </a:r>
            <a:r>
              <a:rPr b="1" lang="en-GB" sz="1776">
                <a:latin typeface="Spectral"/>
                <a:ea typeface="Spectral"/>
                <a:cs typeface="Spectral"/>
                <a:sym typeface="Spectral"/>
              </a:rPr>
              <a:t>Technology Stack</a:t>
            </a:r>
            <a:endParaRPr b="1" sz="1776">
              <a:latin typeface="Spectral"/>
              <a:ea typeface="Spectral"/>
              <a:cs typeface="Spectral"/>
              <a:sym typeface="Spectral"/>
            </a:endParaRPr>
          </a:p>
          <a:p>
            <a:pPr indent="0" lvl="0" marL="0" rtl="0" algn="l">
              <a:spcBef>
                <a:spcPts val="0"/>
              </a:spcBef>
              <a:spcAft>
                <a:spcPts val="0"/>
              </a:spcAft>
              <a:buSzPts val="891"/>
              <a:buNone/>
            </a:pPr>
            <a:r>
              <a:rPr lang="en-GB" sz="1776">
                <a:latin typeface="Spectral"/>
                <a:ea typeface="Spectral"/>
                <a:cs typeface="Spectral"/>
                <a:sym typeface="Spectral"/>
              </a:rPr>
              <a:t>   - Why DuckDB</a:t>
            </a:r>
            <a:endParaRPr sz="1776">
              <a:latin typeface="Spectral"/>
              <a:ea typeface="Spectral"/>
              <a:cs typeface="Spectral"/>
              <a:sym typeface="Spectral"/>
            </a:endParaRPr>
          </a:p>
          <a:p>
            <a:pPr indent="0" lvl="0" marL="0" rtl="0" algn="l">
              <a:spcBef>
                <a:spcPts val="0"/>
              </a:spcBef>
              <a:spcAft>
                <a:spcPts val="0"/>
              </a:spcAft>
              <a:buSzPts val="891"/>
              <a:buNone/>
            </a:pPr>
            <a:r>
              <a:rPr lang="en-GB" sz="1776">
                <a:latin typeface="Spectral"/>
                <a:ea typeface="Spectral"/>
                <a:cs typeface="Spectral"/>
                <a:sym typeface="Spectral"/>
              </a:rPr>
              <a:t>   - Why DBT</a:t>
            </a:r>
            <a:endParaRPr sz="1776">
              <a:latin typeface="Spectral"/>
              <a:ea typeface="Spectral"/>
              <a:cs typeface="Spectral"/>
              <a:sym typeface="Spectral"/>
            </a:endParaRPr>
          </a:p>
          <a:p>
            <a:pPr indent="0" lvl="0" marL="0" rtl="0" algn="l">
              <a:spcBef>
                <a:spcPts val="0"/>
              </a:spcBef>
              <a:spcAft>
                <a:spcPts val="0"/>
              </a:spcAft>
              <a:buSzPts val="891"/>
              <a:buNone/>
            </a:pPr>
            <a:r>
              <a:rPr lang="en-GB" sz="1776">
                <a:latin typeface="Spectral"/>
                <a:ea typeface="Spectral"/>
                <a:cs typeface="Spectral"/>
                <a:sym typeface="Spectral"/>
              </a:rPr>
              <a:t>   - Why Python</a:t>
            </a:r>
            <a:endParaRPr sz="1776">
              <a:latin typeface="Spectral"/>
              <a:ea typeface="Spectral"/>
              <a:cs typeface="Spectral"/>
              <a:sym typeface="Spectral"/>
            </a:endParaRPr>
          </a:p>
          <a:p>
            <a:pPr indent="0" lvl="0" marL="0" rtl="0" algn="l">
              <a:spcBef>
                <a:spcPts val="0"/>
              </a:spcBef>
              <a:spcAft>
                <a:spcPts val="0"/>
              </a:spcAft>
              <a:buSzPts val="891"/>
              <a:buNone/>
            </a:pPr>
            <a:r>
              <a:rPr i="1" lang="en-GB" sz="1776">
                <a:latin typeface="Spectral ExtraLight"/>
                <a:ea typeface="Spectral ExtraLight"/>
                <a:cs typeface="Spectral ExtraLight"/>
                <a:sym typeface="Spectral ExtraLight"/>
              </a:rPr>
              <a:t>3</a:t>
            </a:r>
            <a:r>
              <a:rPr lang="en-GB" sz="1776">
                <a:latin typeface="Spectral ExtraLight"/>
                <a:ea typeface="Spectral ExtraLight"/>
                <a:cs typeface="Spectral ExtraLight"/>
                <a:sym typeface="Spectral ExtraLight"/>
              </a:rPr>
              <a:t> </a:t>
            </a:r>
            <a:r>
              <a:rPr b="1" lang="en-GB" sz="1776">
                <a:latin typeface="Spectral"/>
                <a:ea typeface="Spectral"/>
                <a:cs typeface="Spectral"/>
                <a:sym typeface="Spectral"/>
              </a:rPr>
              <a:t>Data Engineering Pipeline (ELT)</a:t>
            </a:r>
            <a:endParaRPr b="1"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 </a:t>
            </a:r>
            <a:r>
              <a:rPr lang="en-GB" sz="1776">
                <a:latin typeface="Spectral"/>
                <a:ea typeface="Spectral"/>
                <a:cs typeface="Spectral"/>
                <a:sym typeface="Spectral"/>
              </a:rPr>
              <a:t>Dataset: Brazilian e-commerce</a:t>
            </a:r>
            <a:endParaRPr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 Extract : Data Ingestion</a:t>
            </a:r>
            <a:endParaRPr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 Load : Storing in DuckDB</a:t>
            </a:r>
            <a:endParaRPr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 Transform : Expectations</a:t>
            </a:r>
            <a:endParaRPr sz="1776">
              <a:latin typeface="Spectral"/>
              <a:ea typeface="Spectral"/>
              <a:cs typeface="Spectral"/>
              <a:sym typeface="Spectral"/>
            </a:endParaRPr>
          </a:p>
          <a:p>
            <a:pPr indent="0" lvl="0" marL="0" rtl="0" algn="l">
              <a:spcBef>
                <a:spcPts val="0"/>
              </a:spcBef>
              <a:spcAft>
                <a:spcPts val="0"/>
              </a:spcAft>
              <a:buSzPts val="891"/>
              <a:buNone/>
            </a:pPr>
            <a:r>
              <a:t/>
            </a:r>
            <a:endParaRPr sz="1776">
              <a:latin typeface="Spectral"/>
              <a:ea typeface="Spectral"/>
              <a:cs typeface="Spectral"/>
              <a:sym typeface="Spectral"/>
            </a:endParaRPr>
          </a:p>
          <a:p>
            <a:pPr indent="0" lvl="0" marL="0" rtl="0" algn="l">
              <a:spcBef>
                <a:spcPts val="0"/>
              </a:spcBef>
              <a:spcAft>
                <a:spcPts val="0"/>
              </a:spcAft>
              <a:buSzPts val="891"/>
              <a:buNone/>
            </a:pPr>
            <a:r>
              <a:t/>
            </a:r>
            <a:endParaRPr sz="1776">
              <a:latin typeface="Spectral ExtraLight"/>
              <a:ea typeface="Spectral ExtraLight"/>
              <a:cs typeface="Spectral ExtraLight"/>
              <a:sym typeface="Spectral ExtraLight"/>
            </a:endParaRPr>
          </a:p>
          <a:p>
            <a:pPr indent="0" lvl="0" marL="0" rtl="0" algn="l">
              <a:spcBef>
                <a:spcPts val="0"/>
              </a:spcBef>
              <a:spcAft>
                <a:spcPts val="0"/>
              </a:spcAft>
              <a:buSzPts val="891"/>
              <a:buNone/>
            </a:pPr>
            <a:r>
              <a:t/>
            </a:r>
            <a:endParaRPr sz="2076">
              <a:latin typeface="Spectral ExtraLight"/>
              <a:ea typeface="Spectral ExtraLight"/>
              <a:cs typeface="Spectral ExtraLight"/>
              <a:sym typeface="Spectral ExtraLight"/>
            </a:endParaRPr>
          </a:p>
        </p:txBody>
      </p:sp>
      <p:sp>
        <p:nvSpPr>
          <p:cNvPr id="637" name="Google Shape;637;p65"/>
          <p:cNvSpPr txBox="1"/>
          <p:nvPr>
            <p:ph idx="2" type="title"/>
          </p:nvPr>
        </p:nvSpPr>
        <p:spPr>
          <a:xfrm>
            <a:off x="4753075" y="772625"/>
            <a:ext cx="4092600" cy="38280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891"/>
              <a:buNone/>
            </a:pPr>
            <a:r>
              <a:rPr i="1" lang="en-GB" sz="1776">
                <a:latin typeface="Spectral ExtraLight"/>
                <a:ea typeface="Spectral ExtraLight"/>
                <a:cs typeface="Spectral ExtraLight"/>
                <a:sym typeface="Spectral ExtraLight"/>
              </a:rPr>
              <a:t>4</a:t>
            </a:r>
            <a:r>
              <a:rPr lang="en-GB" sz="1776">
                <a:latin typeface="Spectral ExtraLight"/>
                <a:ea typeface="Spectral ExtraLight"/>
                <a:cs typeface="Spectral ExtraLight"/>
                <a:sym typeface="Spectral ExtraLight"/>
              </a:rPr>
              <a:t>   </a:t>
            </a:r>
            <a:r>
              <a:rPr b="1" lang="en-GB" sz="1776">
                <a:latin typeface="Spectral"/>
                <a:ea typeface="Spectral"/>
                <a:cs typeface="Spectral"/>
                <a:sym typeface="Spectral"/>
              </a:rPr>
              <a:t>Data Ingestion</a:t>
            </a:r>
            <a:r>
              <a:rPr lang="en-GB" sz="1776">
                <a:latin typeface="Spectral"/>
                <a:ea typeface="Spectral"/>
                <a:cs typeface="Spectral"/>
                <a:sym typeface="Spectral"/>
              </a:rPr>
              <a:t> </a:t>
            </a:r>
            <a:endParaRPr i="1" sz="2076">
              <a:latin typeface="Spectral ExtraLight"/>
              <a:ea typeface="Spectral ExtraLight"/>
              <a:cs typeface="Spectral ExtraLight"/>
              <a:sym typeface="Spectral ExtraLight"/>
            </a:endParaRPr>
          </a:p>
          <a:p>
            <a:pPr indent="0" lvl="0" marL="0" rtl="0" algn="l">
              <a:spcBef>
                <a:spcPts val="0"/>
              </a:spcBef>
              <a:spcAft>
                <a:spcPts val="0"/>
              </a:spcAft>
              <a:buSzPts val="891"/>
              <a:buNone/>
            </a:pPr>
            <a:r>
              <a:rPr i="1" lang="en-GB" sz="2076">
                <a:latin typeface="Spectral ExtraLight"/>
                <a:ea typeface="Spectral ExtraLight"/>
                <a:cs typeface="Spectral ExtraLight"/>
                <a:sym typeface="Spectral ExtraLight"/>
              </a:rPr>
              <a:t>5</a:t>
            </a:r>
            <a:r>
              <a:rPr lang="en-GB" sz="2076">
                <a:latin typeface="Spectral ExtraLight"/>
                <a:ea typeface="Spectral ExtraLight"/>
                <a:cs typeface="Spectral ExtraLight"/>
                <a:sym typeface="Spectral ExtraLight"/>
              </a:rPr>
              <a:t>  </a:t>
            </a:r>
            <a:r>
              <a:rPr b="1" lang="en-GB" sz="1776">
                <a:latin typeface="Spectral"/>
                <a:ea typeface="Spectral"/>
                <a:cs typeface="Spectral"/>
                <a:sym typeface="Spectral"/>
              </a:rPr>
              <a:t>Data Warehouse</a:t>
            </a:r>
            <a:endParaRPr b="1"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 </a:t>
            </a:r>
            <a:r>
              <a:rPr lang="en-GB" sz="1776">
                <a:latin typeface="Spectral"/>
                <a:ea typeface="Spectral"/>
                <a:cs typeface="Spectral"/>
                <a:sym typeface="Spectral"/>
              </a:rPr>
              <a:t>Star Schema Design</a:t>
            </a:r>
            <a:endParaRPr sz="1476">
              <a:latin typeface="Spectral"/>
              <a:ea typeface="Spectral"/>
              <a:cs typeface="Spectral"/>
              <a:sym typeface="Spectral"/>
            </a:endParaRPr>
          </a:p>
          <a:p>
            <a:pPr indent="0" lvl="0" marL="0" rtl="0" algn="l">
              <a:spcBef>
                <a:spcPts val="0"/>
              </a:spcBef>
              <a:spcAft>
                <a:spcPts val="0"/>
              </a:spcAft>
              <a:buSzPts val="891"/>
              <a:buNone/>
            </a:pPr>
            <a:r>
              <a:rPr i="1" lang="en-GB" sz="1776">
                <a:latin typeface="Spectral ExtraLight"/>
                <a:ea typeface="Spectral ExtraLight"/>
                <a:cs typeface="Spectral ExtraLight"/>
                <a:sym typeface="Spectral ExtraLight"/>
              </a:rPr>
              <a:t>6</a:t>
            </a:r>
            <a:r>
              <a:rPr lang="en-GB" sz="1776">
                <a:latin typeface="Spectral ExtraLight"/>
                <a:ea typeface="Spectral ExtraLight"/>
                <a:cs typeface="Spectral ExtraLight"/>
                <a:sym typeface="Spectral ExtraLight"/>
              </a:rPr>
              <a:t>   </a:t>
            </a:r>
            <a:r>
              <a:rPr b="1" lang="en-GB" sz="1776">
                <a:latin typeface="Spectral"/>
                <a:ea typeface="Spectral"/>
                <a:cs typeface="Spectral"/>
                <a:sym typeface="Spectral"/>
              </a:rPr>
              <a:t>Data Validation</a:t>
            </a:r>
            <a:endParaRPr b="1"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 dbt-utils and validation </a:t>
            </a:r>
            <a:endParaRPr sz="1776">
              <a:latin typeface="Spectral"/>
              <a:ea typeface="Spectral"/>
              <a:cs typeface="Spectral"/>
              <a:sym typeface="Spectral"/>
            </a:endParaRPr>
          </a:p>
          <a:p>
            <a:pPr indent="0" lvl="0" marL="0" rtl="0" algn="l">
              <a:spcBef>
                <a:spcPts val="0"/>
              </a:spcBef>
              <a:spcAft>
                <a:spcPts val="0"/>
              </a:spcAft>
              <a:buNone/>
            </a:pPr>
            <a:r>
              <a:rPr lang="en-GB" sz="1776">
                <a:latin typeface="Spectral"/>
                <a:ea typeface="Spectral"/>
                <a:cs typeface="Spectral"/>
                <a:sym typeface="Spectral"/>
              </a:rPr>
              <a:t>       dbt-expectations</a:t>
            </a:r>
            <a:endParaRPr b="1" sz="1776">
              <a:latin typeface="Spectral"/>
              <a:ea typeface="Spectral"/>
              <a:cs typeface="Spectral"/>
              <a:sym typeface="Spectral"/>
            </a:endParaRPr>
          </a:p>
          <a:p>
            <a:pPr indent="0" lvl="0" marL="0" rtl="0" algn="l">
              <a:spcBef>
                <a:spcPts val="0"/>
              </a:spcBef>
              <a:spcAft>
                <a:spcPts val="0"/>
              </a:spcAft>
              <a:buSzPts val="891"/>
              <a:buNone/>
            </a:pPr>
            <a:r>
              <a:rPr i="1" lang="en-GB" sz="1776">
                <a:latin typeface="Spectral ExtraLight"/>
                <a:ea typeface="Spectral ExtraLight"/>
                <a:cs typeface="Spectral ExtraLight"/>
                <a:sym typeface="Spectral ExtraLight"/>
              </a:rPr>
              <a:t>7   </a:t>
            </a:r>
            <a:r>
              <a:rPr b="1" lang="en-GB" sz="1776">
                <a:latin typeface="Spectral"/>
                <a:ea typeface="Spectral"/>
                <a:cs typeface="Spectral"/>
                <a:sym typeface="Spectral"/>
              </a:rPr>
              <a:t>Data </a:t>
            </a:r>
            <a:r>
              <a:rPr b="1" lang="en-GB" sz="1776">
                <a:latin typeface="Spectral"/>
                <a:ea typeface="Spectral"/>
                <a:cs typeface="Spectral"/>
                <a:sym typeface="Spectral"/>
              </a:rPr>
              <a:t>Visualization and Analysis</a:t>
            </a:r>
            <a:endParaRPr b="1" i="1" sz="1776">
              <a:latin typeface="Spectral"/>
              <a:ea typeface="Spectral"/>
              <a:cs typeface="Spectral"/>
              <a:sym typeface="Spectral"/>
            </a:endParaRPr>
          </a:p>
          <a:p>
            <a:pPr indent="0" lvl="0" marL="0" rtl="0" algn="l">
              <a:spcBef>
                <a:spcPts val="0"/>
              </a:spcBef>
              <a:spcAft>
                <a:spcPts val="0"/>
              </a:spcAft>
              <a:buSzPts val="891"/>
              <a:buNone/>
            </a:pPr>
            <a:r>
              <a:rPr i="1" lang="en-GB" sz="1776">
                <a:latin typeface="Spectral"/>
                <a:ea typeface="Spectral"/>
                <a:cs typeface="Spectral"/>
                <a:sym typeface="Spectral"/>
              </a:rPr>
              <a:t>8</a:t>
            </a:r>
            <a:r>
              <a:rPr lang="en-GB" sz="1776">
                <a:latin typeface="Spectral"/>
                <a:ea typeface="Spectral"/>
                <a:cs typeface="Spectral"/>
                <a:sym typeface="Spectral"/>
              </a:rPr>
              <a:t>   </a:t>
            </a:r>
            <a:r>
              <a:rPr b="1" lang="en-GB" sz="1776">
                <a:latin typeface="Spectral"/>
                <a:ea typeface="Spectral"/>
                <a:cs typeface="Spectral"/>
                <a:sym typeface="Spectral"/>
              </a:rPr>
              <a:t>Challenges &amp; Solutions</a:t>
            </a:r>
            <a:endParaRPr b="1" sz="1776">
              <a:latin typeface="Spectral"/>
              <a:ea typeface="Spectral"/>
              <a:cs typeface="Spectral"/>
              <a:sym typeface="Spectral"/>
            </a:endParaRPr>
          </a:p>
          <a:p>
            <a:pPr indent="0" lvl="0" marL="0" rtl="0" algn="l">
              <a:spcBef>
                <a:spcPts val="0"/>
              </a:spcBef>
              <a:spcAft>
                <a:spcPts val="0"/>
              </a:spcAft>
              <a:buSzPts val="891"/>
              <a:buNone/>
            </a:pPr>
            <a:r>
              <a:rPr i="1" lang="en-GB" sz="1776">
                <a:latin typeface="Spectral ExtraLight"/>
                <a:ea typeface="Spectral ExtraLight"/>
                <a:cs typeface="Spectral ExtraLight"/>
                <a:sym typeface="Spectral ExtraLight"/>
              </a:rPr>
              <a:t>9   </a:t>
            </a:r>
            <a:r>
              <a:rPr b="1" lang="en-GB" sz="1776">
                <a:latin typeface="Spectral"/>
                <a:ea typeface="Spectral"/>
                <a:cs typeface="Spectral"/>
                <a:sym typeface="Spectral"/>
              </a:rPr>
              <a:t>Conclusion</a:t>
            </a:r>
            <a:endParaRPr b="1" sz="1776">
              <a:latin typeface="Spectral"/>
              <a:ea typeface="Spectral"/>
              <a:cs typeface="Spectral"/>
              <a:sym typeface="Spectral"/>
            </a:endParaRPr>
          </a:p>
          <a:p>
            <a:pPr indent="0" lvl="0" marL="0" rtl="0" algn="l">
              <a:spcBef>
                <a:spcPts val="0"/>
              </a:spcBef>
              <a:spcAft>
                <a:spcPts val="0"/>
              </a:spcAft>
              <a:buSzPts val="891"/>
              <a:buNone/>
            </a:pPr>
            <a:r>
              <a:rPr i="1" lang="en-GB" sz="1776">
                <a:latin typeface="Spectral ExtraLight"/>
                <a:ea typeface="Spectral ExtraLight"/>
                <a:cs typeface="Spectral ExtraLight"/>
                <a:sym typeface="Spectral ExtraLight"/>
              </a:rPr>
              <a:t>10 </a:t>
            </a:r>
            <a:r>
              <a:rPr b="1" lang="en-GB" sz="1776">
                <a:latin typeface="Spectral"/>
                <a:ea typeface="Spectral"/>
                <a:cs typeface="Spectral"/>
                <a:sym typeface="Spectral"/>
              </a:rPr>
              <a:t>References</a:t>
            </a:r>
            <a:endParaRPr b="1" sz="1776">
              <a:latin typeface="Spectral"/>
              <a:ea typeface="Spectral"/>
              <a:cs typeface="Spectral"/>
              <a:sym typeface="Spectral"/>
            </a:endParaRPr>
          </a:p>
          <a:p>
            <a:pPr indent="0" lvl="0" marL="0" rtl="0" algn="l">
              <a:spcBef>
                <a:spcPts val="0"/>
              </a:spcBef>
              <a:spcAft>
                <a:spcPts val="0"/>
              </a:spcAft>
              <a:buSzPts val="891"/>
              <a:buNone/>
            </a:pPr>
            <a:r>
              <a:t/>
            </a:r>
            <a:endParaRPr sz="1776">
              <a:latin typeface="Spectral ExtraLight"/>
              <a:ea typeface="Spectral ExtraLight"/>
              <a:cs typeface="Spectral ExtraLight"/>
              <a:sym typeface="Spectral ExtraLight"/>
            </a:endParaRPr>
          </a:p>
          <a:p>
            <a:pPr indent="0" lvl="0" marL="0" rtl="0" algn="l">
              <a:spcBef>
                <a:spcPts val="0"/>
              </a:spcBef>
              <a:spcAft>
                <a:spcPts val="0"/>
              </a:spcAft>
              <a:buSzPts val="891"/>
              <a:buNone/>
            </a:pPr>
            <a:r>
              <a:t/>
            </a:r>
            <a:endParaRPr sz="2076">
              <a:latin typeface="Spectral ExtraLight"/>
              <a:ea typeface="Spectral ExtraLight"/>
              <a:cs typeface="Spectral ExtraLight"/>
              <a:sym typeface="Spectral Extra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2"/>
          <p:cNvSpPr/>
          <p:nvPr/>
        </p:nvSpPr>
        <p:spPr>
          <a:xfrm>
            <a:off x="0" y="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58" name="Google Shape;858;p92"/>
          <p:cNvSpPr txBox="1"/>
          <p:nvPr>
            <p:ph type="title"/>
          </p:nvPr>
        </p:nvSpPr>
        <p:spPr>
          <a:xfrm>
            <a:off x="237475" y="0"/>
            <a:ext cx="289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59" name="Google Shape;859;p92"/>
          <p:cNvSpPr txBox="1"/>
          <p:nvPr>
            <p:ph idx="1" type="body"/>
          </p:nvPr>
        </p:nvSpPr>
        <p:spPr>
          <a:xfrm>
            <a:off x="163275" y="815600"/>
            <a:ext cx="8520600" cy="2091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chemeClr val="dk1"/>
                </a:solidFill>
                <a:latin typeface="Spectral"/>
                <a:ea typeface="Spectral"/>
                <a:cs typeface="Spectral"/>
                <a:sym typeface="Spectral"/>
              </a:rPr>
              <a:t>Test 5</a:t>
            </a:r>
            <a:endParaRPr b="1">
              <a:solidFill>
                <a:schemeClr val="dk1"/>
              </a:solidFill>
              <a:latin typeface="Spectral"/>
              <a:ea typeface="Spectral"/>
              <a:cs typeface="Spectral"/>
              <a:sym typeface="Spectral"/>
            </a:endParaRPr>
          </a:p>
          <a:p>
            <a:pPr indent="0" lvl="0" marL="0" rtl="0" algn="just">
              <a:spcBef>
                <a:spcPts val="1200"/>
              </a:spcBef>
              <a:spcAft>
                <a:spcPts val="1200"/>
              </a:spcAft>
              <a:buNone/>
            </a:pPr>
            <a:r>
              <a:rPr lang="en-GB">
                <a:solidFill>
                  <a:schemeClr val="dk1"/>
                </a:solidFill>
                <a:latin typeface="Spectral"/>
                <a:ea typeface="Spectral"/>
                <a:cs typeface="Spectral"/>
                <a:sym typeface="Spectral"/>
              </a:rPr>
              <a:t>Carry out tests on the order delivered customer date column of the sales fact table as data from the column is used to plot the distribution of shipping time. For the order delivered customer date column, the test ensures all the data is of the type timestamp.</a:t>
            </a:r>
            <a:endParaRPr>
              <a:solidFill>
                <a:schemeClr val="dk1"/>
              </a:solidFill>
              <a:latin typeface="Spectral"/>
              <a:ea typeface="Spectral"/>
              <a:cs typeface="Spectral"/>
              <a:sym typeface="Spectr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3"/>
          <p:cNvSpPr/>
          <p:nvPr/>
        </p:nvSpPr>
        <p:spPr>
          <a:xfrm>
            <a:off x="655600" y="998450"/>
            <a:ext cx="2531400" cy="3840600"/>
          </a:xfrm>
          <a:prstGeom prst="rect">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93"/>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66" name="Google Shape;866;p93"/>
          <p:cNvSpPr txBox="1"/>
          <p:nvPr>
            <p:ph type="title"/>
          </p:nvPr>
        </p:nvSpPr>
        <p:spPr>
          <a:xfrm>
            <a:off x="311700" y="0"/>
            <a:ext cx="276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67" name="Google Shape;867;p93"/>
          <p:cNvSpPr txBox="1"/>
          <p:nvPr/>
        </p:nvSpPr>
        <p:spPr>
          <a:xfrm>
            <a:off x="977200" y="572700"/>
            <a:ext cx="122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Spectral"/>
                <a:ea typeface="Spectral"/>
                <a:cs typeface="Spectral"/>
                <a:sym typeface="Spectral"/>
              </a:rPr>
              <a:t>Test 5</a:t>
            </a:r>
            <a:endParaRPr b="1" sz="1800">
              <a:solidFill>
                <a:schemeClr val="dk1"/>
              </a:solidFill>
              <a:latin typeface="Spectral"/>
              <a:ea typeface="Spectral"/>
              <a:cs typeface="Spectral"/>
              <a:sym typeface="Spectral"/>
            </a:endParaRPr>
          </a:p>
        </p:txBody>
      </p:sp>
      <p:pic>
        <p:nvPicPr>
          <p:cNvPr id="868" name="Google Shape;868;p93" title="Screenshot 2025-03-27 232201.png"/>
          <p:cNvPicPr preferRelativeResize="0"/>
          <p:nvPr/>
        </p:nvPicPr>
        <p:blipFill>
          <a:blip r:embed="rId3">
            <a:alphaModFix/>
          </a:blip>
          <a:stretch>
            <a:fillRect/>
          </a:stretch>
        </p:blipFill>
        <p:spPr>
          <a:xfrm>
            <a:off x="655625" y="991550"/>
            <a:ext cx="2531375" cy="3840700"/>
          </a:xfrm>
          <a:prstGeom prst="rect">
            <a:avLst/>
          </a:prstGeom>
          <a:noFill/>
          <a:ln>
            <a:noFill/>
          </a:ln>
        </p:spPr>
      </p:pic>
      <p:pic>
        <p:nvPicPr>
          <p:cNvPr id="869" name="Google Shape;869;p93" title="Screenshot 2025-03-27 232147.png"/>
          <p:cNvPicPr preferRelativeResize="0"/>
          <p:nvPr/>
        </p:nvPicPr>
        <p:blipFill>
          <a:blip r:embed="rId4">
            <a:alphaModFix/>
          </a:blip>
          <a:stretch>
            <a:fillRect/>
          </a:stretch>
        </p:blipFill>
        <p:spPr>
          <a:xfrm>
            <a:off x="3305025" y="2152400"/>
            <a:ext cx="5652200" cy="141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4"/>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75" name="Google Shape;875;p94"/>
          <p:cNvSpPr txBox="1"/>
          <p:nvPr>
            <p:ph type="title"/>
          </p:nvPr>
        </p:nvSpPr>
        <p:spPr>
          <a:xfrm>
            <a:off x="311700" y="0"/>
            <a:ext cx="316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latin typeface="Spectral"/>
                <a:ea typeface="Spectral"/>
                <a:cs typeface="Spectral"/>
                <a:sym typeface="Spectral"/>
              </a:rPr>
              <a:t>Data Validation</a:t>
            </a:r>
            <a:endParaRPr b="1">
              <a:latin typeface="Spectral"/>
              <a:ea typeface="Spectral"/>
              <a:cs typeface="Spectral"/>
              <a:sym typeface="Spectral"/>
            </a:endParaRPr>
          </a:p>
        </p:txBody>
      </p:sp>
      <p:sp>
        <p:nvSpPr>
          <p:cNvPr id="876" name="Google Shape;876;p94"/>
          <p:cNvSpPr txBox="1"/>
          <p:nvPr/>
        </p:nvSpPr>
        <p:spPr>
          <a:xfrm>
            <a:off x="880725" y="572700"/>
            <a:ext cx="1225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Spectral"/>
                <a:ea typeface="Spectral"/>
                <a:cs typeface="Spectral"/>
                <a:sym typeface="Spectral"/>
              </a:rPr>
              <a:t>Output</a:t>
            </a:r>
            <a:endParaRPr sz="1800">
              <a:solidFill>
                <a:schemeClr val="dk1"/>
              </a:solidFill>
              <a:latin typeface="Spectral"/>
              <a:ea typeface="Spectral"/>
              <a:cs typeface="Spectral"/>
              <a:sym typeface="Spectral"/>
            </a:endParaRPr>
          </a:p>
        </p:txBody>
      </p:sp>
      <p:pic>
        <p:nvPicPr>
          <p:cNvPr id="877" name="Google Shape;877;p94" title="Screenshot 2025-03-27 232838.png"/>
          <p:cNvPicPr preferRelativeResize="0"/>
          <p:nvPr/>
        </p:nvPicPr>
        <p:blipFill>
          <a:blip r:embed="rId3">
            <a:alphaModFix/>
          </a:blip>
          <a:stretch>
            <a:fillRect/>
          </a:stretch>
        </p:blipFill>
        <p:spPr>
          <a:xfrm>
            <a:off x="880725" y="1048350"/>
            <a:ext cx="7295052"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5"/>
          <p:cNvSpPr txBox="1"/>
          <p:nvPr/>
        </p:nvSpPr>
        <p:spPr>
          <a:xfrm>
            <a:off x="311700" y="936050"/>
            <a:ext cx="8520600" cy="124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A jupyter notebook: olist_data_analysis.ipynb is created to visualise data from the star schema in DuckDB with the help of pandas, matplotlib and seaborn. Data from the star schema is ingested into pandas dataframe using sqlalchemy.</a:t>
            </a:r>
            <a:endParaRPr sz="1800">
              <a:solidFill>
                <a:schemeClr val="dk1"/>
              </a:solidFill>
              <a:latin typeface="Spectral"/>
              <a:ea typeface="Spectral"/>
              <a:cs typeface="Spectral"/>
              <a:sym typeface="Spectral"/>
            </a:endParaRPr>
          </a:p>
        </p:txBody>
      </p:sp>
      <p:pic>
        <p:nvPicPr>
          <p:cNvPr id="883" name="Google Shape;883;p95"/>
          <p:cNvPicPr preferRelativeResize="0"/>
          <p:nvPr/>
        </p:nvPicPr>
        <p:blipFill>
          <a:blip r:embed="rId3">
            <a:alphaModFix/>
          </a:blip>
          <a:stretch>
            <a:fillRect/>
          </a:stretch>
        </p:blipFill>
        <p:spPr>
          <a:xfrm>
            <a:off x="2217912" y="2651950"/>
            <a:ext cx="4708175" cy="1883274"/>
          </a:xfrm>
          <a:prstGeom prst="rect">
            <a:avLst/>
          </a:prstGeom>
          <a:noFill/>
          <a:ln>
            <a:noFill/>
          </a:ln>
        </p:spPr>
      </p:pic>
      <p:sp>
        <p:nvSpPr>
          <p:cNvPr id="884" name="Google Shape;884;p95"/>
          <p:cNvSpPr/>
          <p:nvPr/>
        </p:nvSpPr>
        <p:spPr>
          <a:xfrm>
            <a:off x="2460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85" name="Google Shape;885;p95"/>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6"/>
          <p:cNvSpPr/>
          <p:nvPr/>
        </p:nvSpPr>
        <p:spPr>
          <a:xfrm>
            <a:off x="0" y="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91" name="Google Shape;891;p96"/>
          <p:cNvSpPr txBox="1"/>
          <p:nvPr>
            <p:ph type="title"/>
          </p:nvPr>
        </p:nvSpPr>
        <p:spPr>
          <a:xfrm>
            <a:off x="242975" y="0"/>
            <a:ext cx="296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
        <p:nvSpPr>
          <p:cNvPr id="892" name="Google Shape;892;p96"/>
          <p:cNvSpPr txBox="1"/>
          <p:nvPr/>
        </p:nvSpPr>
        <p:spPr>
          <a:xfrm>
            <a:off x="242975" y="4107225"/>
            <a:ext cx="8030100" cy="6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This visualisation reveals seasonality and category-specific trends, which are crucial for forecasting and inventory management.</a:t>
            </a:r>
            <a:endParaRPr sz="1800">
              <a:solidFill>
                <a:schemeClr val="dk1"/>
              </a:solidFill>
              <a:latin typeface="Spectral"/>
              <a:ea typeface="Spectral"/>
              <a:cs typeface="Spectral"/>
              <a:sym typeface="Spectral"/>
            </a:endParaRPr>
          </a:p>
        </p:txBody>
      </p:sp>
      <p:pic>
        <p:nvPicPr>
          <p:cNvPr id="893" name="Google Shape;893;p96"/>
          <p:cNvPicPr preferRelativeResize="0"/>
          <p:nvPr/>
        </p:nvPicPr>
        <p:blipFill>
          <a:blip r:embed="rId3">
            <a:alphaModFix/>
          </a:blip>
          <a:stretch>
            <a:fillRect/>
          </a:stretch>
        </p:blipFill>
        <p:spPr>
          <a:xfrm>
            <a:off x="1100400" y="654299"/>
            <a:ext cx="6897160" cy="3422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7"/>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99" name="Google Shape;899;p97"/>
          <p:cNvSpPr txBox="1"/>
          <p:nvPr>
            <p:ph type="title"/>
          </p:nvPr>
        </p:nvSpPr>
        <p:spPr>
          <a:xfrm>
            <a:off x="242975" y="0"/>
            <a:ext cx="333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
        <p:nvSpPr>
          <p:cNvPr id="900" name="Google Shape;900;p97"/>
          <p:cNvSpPr txBox="1"/>
          <p:nvPr/>
        </p:nvSpPr>
        <p:spPr>
          <a:xfrm>
            <a:off x="242975" y="4107225"/>
            <a:ext cx="8030100" cy="6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This visualisation identifies regions where shipping costs are higher, guiding logistics optimization and potential pricing strategy adjustments.</a:t>
            </a:r>
            <a:endParaRPr sz="1800">
              <a:solidFill>
                <a:schemeClr val="dk1"/>
              </a:solidFill>
              <a:latin typeface="Spectral"/>
              <a:ea typeface="Spectral"/>
              <a:cs typeface="Spectral"/>
              <a:sym typeface="Spectral"/>
            </a:endParaRPr>
          </a:p>
        </p:txBody>
      </p:sp>
      <p:pic>
        <p:nvPicPr>
          <p:cNvPr id="901" name="Google Shape;901;p97"/>
          <p:cNvPicPr preferRelativeResize="0"/>
          <p:nvPr/>
        </p:nvPicPr>
        <p:blipFill>
          <a:blip r:embed="rId3">
            <a:alphaModFix/>
          </a:blip>
          <a:stretch>
            <a:fillRect/>
          </a:stretch>
        </p:blipFill>
        <p:spPr>
          <a:xfrm>
            <a:off x="1379950" y="572700"/>
            <a:ext cx="5912964" cy="35274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8"/>
          <p:cNvSpPr/>
          <p:nvPr/>
        </p:nvSpPr>
        <p:spPr>
          <a:xfrm>
            <a:off x="-61850" y="-6450"/>
            <a:ext cx="92304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07" name="Google Shape;907;p98"/>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
        <p:nvSpPr>
          <p:cNvPr id="908" name="Google Shape;908;p98"/>
          <p:cNvSpPr txBox="1"/>
          <p:nvPr/>
        </p:nvSpPr>
        <p:spPr>
          <a:xfrm>
            <a:off x="450075" y="4063875"/>
            <a:ext cx="8030100" cy="6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This visualisation h</a:t>
            </a:r>
            <a:r>
              <a:rPr lang="en-GB" sz="1800">
                <a:solidFill>
                  <a:schemeClr val="dk1"/>
                </a:solidFill>
                <a:latin typeface="Spectral"/>
                <a:ea typeface="Spectral"/>
                <a:cs typeface="Spectral"/>
                <a:sym typeface="Spectral"/>
              </a:rPr>
              <a:t>ighlights product quality and customer satisfaction variances, helping prioritize improvements or promotional efforts.</a:t>
            </a:r>
            <a:endParaRPr sz="1800">
              <a:solidFill>
                <a:schemeClr val="dk1"/>
              </a:solidFill>
              <a:latin typeface="Spectral"/>
              <a:ea typeface="Spectral"/>
              <a:cs typeface="Spectral"/>
              <a:sym typeface="Spectral"/>
            </a:endParaRPr>
          </a:p>
        </p:txBody>
      </p:sp>
      <p:pic>
        <p:nvPicPr>
          <p:cNvPr id="909" name="Google Shape;909;p98"/>
          <p:cNvPicPr preferRelativeResize="0"/>
          <p:nvPr/>
        </p:nvPicPr>
        <p:blipFill>
          <a:blip r:embed="rId3">
            <a:alphaModFix/>
          </a:blip>
          <a:stretch>
            <a:fillRect/>
          </a:stretch>
        </p:blipFill>
        <p:spPr>
          <a:xfrm>
            <a:off x="1196938" y="730661"/>
            <a:ext cx="6398925" cy="3175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99"/>
          <p:cNvSpPr txBox="1"/>
          <p:nvPr/>
        </p:nvSpPr>
        <p:spPr>
          <a:xfrm>
            <a:off x="499550" y="4003750"/>
            <a:ext cx="8030100" cy="6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This visualisation provides i</a:t>
            </a:r>
            <a:r>
              <a:rPr lang="en-GB" sz="1800">
                <a:solidFill>
                  <a:schemeClr val="dk1"/>
                </a:solidFill>
                <a:latin typeface="Spectral"/>
                <a:ea typeface="Spectral"/>
                <a:cs typeface="Spectral"/>
                <a:sym typeface="Spectral"/>
              </a:rPr>
              <a:t>nsights into customer behavior based on payment preferences, which can inform marketing and discount strategies.</a:t>
            </a:r>
            <a:endParaRPr sz="1800">
              <a:solidFill>
                <a:schemeClr val="dk1"/>
              </a:solidFill>
              <a:latin typeface="Spectral"/>
              <a:ea typeface="Spectral"/>
              <a:cs typeface="Spectral"/>
              <a:sym typeface="Spectral"/>
            </a:endParaRPr>
          </a:p>
        </p:txBody>
      </p:sp>
      <p:pic>
        <p:nvPicPr>
          <p:cNvPr id="915" name="Google Shape;915;p99"/>
          <p:cNvPicPr preferRelativeResize="0"/>
          <p:nvPr/>
        </p:nvPicPr>
        <p:blipFill>
          <a:blip r:embed="rId3">
            <a:alphaModFix/>
          </a:blip>
          <a:stretch>
            <a:fillRect/>
          </a:stretch>
        </p:blipFill>
        <p:spPr>
          <a:xfrm>
            <a:off x="2157339" y="708063"/>
            <a:ext cx="4417623" cy="3295700"/>
          </a:xfrm>
          <a:prstGeom prst="rect">
            <a:avLst/>
          </a:prstGeom>
          <a:noFill/>
          <a:ln>
            <a:noFill/>
          </a:ln>
        </p:spPr>
      </p:pic>
      <p:sp>
        <p:nvSpPr>
          <p:cNvPr id="916" name="Google Shape;916;p99"/>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17" name="Google Shape;917;p99"/>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0"/>
          <p:cNvSpPr txBox="1"/>
          <p:nvPr/>
        </p:nvSpPr>
        <p:spPr>
          <a:xfrm>
            <a:off x="437700" y="3912200"/>
            <a:ext cx="8030100" cy="6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This visualisation d</a:t>
            </a:r>
            <a:r>
              <a:rPr lang="en-GB" sz="1800">
                <a:solidFill>
                  <a:schemeClr val="dk1"/>
                </a:solidFill>
                <a:latin typeface="Spectral"/>
                <a:ea typeface="Spectral"/>
                <a:cs typeface="Spectral"/>
                <a:sym typeface="Spectral"/>
              </a:rPr>
              <a:t>isplays the distribution of shipping times, helping identify outliers and opportunities to improve delivery performance.</a:t>
            </a:r>
            <a:endParaRPr sz="1800">
              <a:solidFill>
                <a:schemeClr val="dk1"/>
              </a:solidFill>
              <a:latin typeface="Spectral"/>
              <a:ea typeface="Spectral"/>
              <a:cs typeface="Spectral"/>
              <a:sym typeface="Spectral"/>
            </a:endParaRPr>
          </a:p>
        </p:txBody>
      </p:sp>
      <p:pic>
        <p:nvPicPr>
          <p:cNvPr id="923" name="Google Shape;923;p100"/>
          <p:cNvPicPr preferRelativeResize="0"/>
          <p:nvPr/>
        </p:nvPicPr>
        <p:blipFill>
          <a:blip r:embed="rId3">
            <a:alphaModFix/>
          </a:blip>
          <a:stretch>
            <a:fillRect/>
          </a:stretch>
        </p:blipFill>
        <p:spPr>
          <a:xfrm>
            <a:off x="1629401" y="572700"/>
            <a:ext cx="5415101" cy="3230451"/>
          </a:xfrm>
          <a:prstGeom prst="rect">
            <a:avLst/>
          </a:prstGeom>
          <a:noFill/>
          <a:ln>
            <a:noFill/>
          </a:ln>
        </p:spPr>
      </p:pic>
      <p:sp>
        <p:nvSpPr>
          <p:cNvPr id="924" name="Google Shape;924;p100"/>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25" name="Google Shape;925;p100"/>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1"/>
          <p:cNvSpPr txBox="1"/>
          <p:nvPr/>
        </p:nvSpPr>
        <p:spPr>
          <a:xfrm>
            <a:off x="353100" y="3156850"/>
            <a:ext cx="8437800" cy="6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300">
                <a:solidFill>
                  <a:schemeClr val="dk1"/>
                </a:solidFill>
                <a:latin typeface="Spectral"/>
                <a:ea typeface="Spectral"/>
                <a:cs typeface="Spectral"/>
                <a:sym typeface="Spectral"/>
              </a:rPr>
              <a:t>“Low Segment” has similar number of customers as ‘Median Segment”, but in terms of total sales, it’s much less important. </a:t>
            </a:r>
            <a:endParaRPr sz="1300">
              <a:solidFill>
                <a:schemeClr val="dk1"/>
              </a:solidFill>
              <a:latin typeface="Spectral"/>
              <a:ea typeface="Spectral"/>
              <a:cs typeface="Spectral"/>
              <a:sym typeface="Spectral"/>
            </a:endParaRPr>
          </a:p>
          <a:p>
            <a:pPr indent="0" lvl="0" marL="0" rtl="0" algn="just">
              <a:spcBef>
                <a:spcPts val="0"/>
              </a:spcBef>
              <a:spcAft>
                <a:spcPts val="0"/>
              </a:spcAft>
              <a:buNone/>
            </a:pPr>
            <a:r>
              <a:rPr lang="en-GB" sz="1300">
                <a:solidFill>
                  <a:schemeClr val="dk1"/>
                </a:solidFill>
                <a:latin typeface="Spectral"/>
                <a:ea typeface="Spectral"/>
                <a:cs typeface="Spectral"/>
                <a:sym typeface="Spectral"/>
              </a:rPr>
              <a:t>The two higher segments “High” and “Premium”, despite having much fewer customers, their combined sales are higher than the ‘Low” segment.</a:t>
            </a:r>
            <a:endParaRPr sz="1300">
              <a:solidFill>
                <a:schemeClr val="dk1"/>
              </a:solidFill>
              <a:latin typeface="Spectral"/>
              <a:ea typeface="Spectral"/>
              <a:cs typeface="Spectral"/>
              <a:sym typeface="Spectral"/>
            </a:endParaRPr>
          </a:p>
          <a:p>
            <a:pPr indent="0" lvl="0" marL="0" rtl="0" algn="just">
              <a:spcBef>
                <a:spcPts val="0"/>
              </a:spcBef>
              <a:spcAft>
                <a:spcPts val="0"/>
              </a:spcAft>
              <a:buClr>
                <a:schemeClr val="dk1"/>
              </a:buClr>
              <a:buSzPts val="1100"/>
              <a:buFont typeface="Arial"/>
              <a:buNone/>
            </a:pPr>
            <a:r>
              <a:t/>
            </a:r>
            <a:endParaRPr sz="1300">
              <a:solidFill>
                <a:schemeClr val="dk1"/>
              </a:solidFill>
              <a:latin typeface="Spectral"/>
              <a:ea typeface="Spectral"/>
              <a:cs typeface="Spectral"/>
              <a:sym typeface="Spectral"/>
            </a:endParaRPr>
          </a:p>
          <a:p>
            <a:pPr indent="0" lvl="0" marL="0" rtl="0" algn="just">
              <a:spcBef>
                <a:spcPts val="0"/>
              </a:spcBef>
              <a:spcAft>
                <a:spcPts val="0"/>
              </a:spcAft>
              <a:buClr>
                <a:schemeClr val="dk1"/>
              </a:buClr>
              <a:buSzPts val="1100"/>
              <a:buFont typeface="Arial"/>
              <a:buNone/>
            </a:pPr>
            <a:r>
              <a:rPr lang="en-GB" sz="1300">
                <a:solidFill>
                  <a:schemeClr val="dk1"/>
                </a:solidFill>
                <a:latin typeface="Spectral"/>
                <a:ea typeface="Spectral"/>
                <a:cs typeface="Spectral"/>
                <a:sym typeface="Spectral"/>
              </a:rPr>
              <a:t>A recommendation is to keep focusing on the “Medium” segment because it’s clearly the most important in terms of aggregated sales, and try to increase reach to the “high” and “premium” to increase the number of customers from those segments, as they are more promising than the “Low” segment.</a:t>
            </a:r>
            <a:endParaRPr sz="1300">
              <a:solidFill>
                <a:schemeClr val="dk1"/>
              </a:solidFill>
              <a:latin typeface="Spectral"/>
              <a:ea typeface="Spectral"/>
              <a:cs typeface="Spectral"/>
              <a:sym typeface="Spectral"/>
            </a:endParaRPr>
          </a:p>
          <a:p>
            <a:pPr indent="0" lvl="0" marL="0" rtl="0" algn="just">
              <a:spcBef>
                <a:spcPts val="0"/>
              </a:spcBef>
              <a:spcAft>
                <a:spcPts val="0"/>
              </a:spcAft>
              <a:buNone/>
            </a:pPr>
            <a:r>
              <a:t/>
            </a:r>
            <a:endParaRPr sz="1700">
              <a:solidFill>
                <a:schemeClr val="dk1"/>
              </a:solidFill>
              <a:latin typeface="Spectral"/>
              <a:ea typeface="Spectral"/>
              <a:cs typeface="Spectral"/>
              <a:sym typeface="Spectral"/>
            </a:endParaRPr>
          </a:p>
        </p:txBody>
      </p:sp>
      <p:sp>
        <p:nvSpPr>
          <p:cNvPr id="931" name="Google Shape;931;p101"/>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32" name="Google Shape;932;p101"/>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pic>
        <p:nvPicPr>
          <p:cNvPr id="933" name="Google Shape;933;p101"/>
          <p:cNvPicPr preferRelativeResize="0"/>
          <p:nvPr/>
        </p:nvPicPr>
        <p:blipFill>
          <a:blip r:embed="rId3">
            <a:alphaModFix/>
          </a:blip>
          <a:stretch>
            <a:fillRect/>
          </a:stretch>
        </p:blipFill>
        <p:spPr>
          <a:xfrm>
            <a:off x="915000" y="578276"/>
            <a:ext cx="3471835" cy="2578574"/>
          </a:xfrm>
          <a:prstGeom prst="rect">
            <a:avLst/>
          </a:prstGeom>
          <a:noFill/>
          <a:ln>
            <a:noFill/>
          </a:ln>
        </p:spPr>
      </p:pic>
      <p:pic>
        <p:nvPicPr>
          <p:cNvPr id="934" name="Google Shape;934;p101"/>
          <p:cNvPicPr preferRelativeResize="0"/>
          <p:nvPr/>
        </p:nvPicPr>
        <p:blipFill>
          <a:blip r:embed="rId4">
            <a:alphaModFix/>
          </a:blip>
          <a:stretch>
            <a:fillRect/>
          </a:stretch>
        </p:blipFill>
        <p:spPr>
          <a:xfrm>
            <a:off x="4764325" y="572700"/>
            <a:ext cx="3508824" cy="2618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43" name="Google Shape;643;p66"/>
          <p:cNvSpPr txBox="1"/>
          <p:nvPr>
            <p:ph type="title"/>
          </p:nvPr>
        </p:nvSpPr>
        <p:spPr>
          <a:xfrm>
            <a:off x="77275" y="-57750"/>
            <a:ext cx="236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Overview</a:t>
            </a:r>
            <a:endParaRPr b="1">
              <a:latin typeface="Spectral"/>
              <a:ea typeface="Spectral"/>
              <a:cs typeface="Spectral"/>
              <a:sym typeface="Spectral"/>
            </a:endParaRPr>
          </a:p>
        </p:txBody>
      </p:sp>
      <p:pic>
        <p:nvPicPr>
          <p:cNvPr id="644" name="Google Shape;644;p66" title="Data Pipeline Overview.jpg"/>
          <p:cNvPicPr preferRelativeResize="0"/>
          <p:nvPr/>
        </p:nvPicPr>
        <p:blipFill>
          <a:blip r:embed="rId3">
            <a:alphaModFix/>
          </a:blip>
          <a:stretch>
            <a:fillRect/>
          </a:stretch>
        </p:blipFill>
        <p:spPr>
          <a:xfrm>
            <a:off x="77275" y="698475"/>
            <a:ext cx="8894851" cy="2421975"/>
          </a:xfrm>
          <a:prstGeom prst="rect">
            <a:avLst/>
          </a:prstGeom>
          <a:noFill/>
          <a:ln>
            <a:noFill/>
          </a:ln>
        </p:spPr>
      </p:pic>
      <p:sp>
        <p:nvSpPr>
          <p:cNvPr id="645" name="Google Shape;645;p66"/>
          <p:cNvSpPr txBox="1"/>
          <p:nvPr/>
        </p:nvSpPr>
        <p:spPr>
          <a:xfrm>
            <a:off x="241450" y="3120450"/>
            <a:ext cx="8566500" cy="142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This project transforms the Brazilian E-Commerce Dataset into star schema which can be used for business intelligence analysis. An ELT process is used in which the data is extracted and loaded into DuckDB, and transformed in DuckDB using dbt. The transform data is then tested using dbt_utils and dbt_expectations and finally is used for visualisation using python(pandas, </a:t>
            </a:r>
            <a:r>
              <a:rPr lang="en-GB" sz="1800">
                <a:solidFill>
                  <a:schemeClr val="dk1"/>
                </a:solidFill>
                <a:latin typeface="Spectral"/>
                <a:ea typeface="Spectral"/>
                <a:cs typeface="Spectral"/>
                <a:sym typeface="Spectral"/>
              </a:rPr>
              <a:t>matplotlib</a:t>
            </a:r>
            <a:r>
              <a:rPr lang="en-GB" sz="1800">
                <a:solidFill>
                  <a:schemeClr val="dk1"/>
                </a:solidFill>
                <a:latin typeface="Spectral"/>
                <a:ea typeface="Spectral"/>
                <a:cs typeface="Spectral"/>
                <a:sym typeface="Spectral"/>
              </a:rPr>
              <a:t> and seaborn).</a:t>
            </a:r>
            <a:endParaRPr sz="1800">
              <a:solidFill>
                <a:schemeClr val="dk1"/>
              </a:solidFill>
              <a:latin typeface="Spectral"/>
              <a:ea typeface="Spectral"/>
              <a:cs typeface="Spectral"/>
              <a:sym typeface="Spectr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2"/>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40" name="Google Shape;940;p102"/>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pic>
        <p:nvPicPr>
          <p:cNvPr id="941" name="Google Shape;941;p102" title="Screenshot 2025-03-28 at 7.48.24 AM.png"/>
          <p:cNvPicPr preferRelativeResize="0"/>
          <p:nvPr/>
        </p:nvPicPr>
        <p:blipFill>
          <a:blip r:embed="rId3">
            <a:alphaModFix/>
          </a:blip>
          <a:stretch>
            <a:fillRect/>
          </a:stretch>
        </p:blipFill>
        <p:spPr>
          <a:xfrm>
            <a:off x="987000" y="683013"/>
            <a:ext cx="6348477" cy="3777475"/>
          </a:xfrm>
          <a:prstGeom prst="rect">
            <a:avLst/>
          </a:prstGeom>
          <a:noFill/>
          <a:ln>
            <a:noFill/>
          </a:ln>
        </p:spPr>
      </p:pic>
      <p:sp>
        <p:nvSpPr>
          <p:cNvPr id="942" name="Google Shape;942;p102"/>
          <p:cNvSpPr/>
          <p:nvPr/>
        </p:nvSpPr>
        <p:spPr>
          <a:xfrm>
            <a:off x="1274125" y="2325600"/>
            <a:ext cx="1534200" cy="107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3"/>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48" name="Google Shape;948;p103"/>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pic>
        <p:nvPicPr>
          <p:cNvPr id="949" name="Google Shape;949;p103" title="Screenshot 2025-03-28 at 7.30.11 AM.png"/>
          <p:cNvPicPr preferRelativeResize="0"/>
          <p:nvPr/>
        </p:nvPicPr>
        <p:blipFill>
          <a:blip r:embed="rId3">
            <a:alphaModFix/>
          </a:blip>
          <a:stretch>
            <a:fillRect/>
          </a:stretch>
        </p:blipFill>
        <p:spPr>
          <a:xfrm>
            <a:off x="483625" y="420300"/>
            <a:ext cx="8051776" cy="3548524"/>
          </a:xfrm>
          <a:prstGeom prst="rect">
            <a:avLst/>
          </a:prstGeom>
          <a:noFill/>
          <a:ln>
            <a:noFill/>
          </a:ln>
        </p:spPr>
      </p:pic>
      <p:sp>
        <p:nvSpPr>
          <p:cNvPr id="950" name="Google Shape;950;p103"/>
          <p:cNvSpPr txBox="1"/>
          <p:nvPr/>
        </p:nvSpPr>
        <p:spPr>
          <a:xfrm>
            <a:off x="437700" y="3912200"/>
            <a:ext cx="8030100" cy="103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If we look at the map, we can see that Sao Paulo has the highest number of customers, with 40,295. It is followed by Rio de Janeiro with 12,377 customers and Minas Geraise with 11,255 customers.</a:t>
            </a:r>
            <a:endParaRPr sz="1800">
              <a:solidFill>
                <a:schemeClr val="dk1"/>
              </a:solidFill>
              <a:latin typeface="Spectral"/>
              <a:ea typeface="Spectral"/>
              <a:cs typeface="Spectral"/>
              <a:sym typeface="Spectr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04"/>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56" name="Google Shape;956;p104"/>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pic>
        <p:nvPicPr>
          <p:cNvPr id="957" name="Google Shape;957;p104" title="Screenshot 2025-03-28 at 7.54.38 AM.png"/>
          <p:cNvPicPr preferRelativeResize="0"/>
          <p:nvPr/>
        </p:nvPicPr>
        <p:blipFill>
          <a:blip r:embed="rId3">
            <a:alphaModFix/>
          </a:blip>
          <a:stretch>
            <a:fillRect/>
          </a:stretch>
        </p:blipFill>
        <p:spPr>
          <a:xfrm>
            <a:off x="1050250" y="572700"/>
            <a:ext cx="7345475" cy="3744476"/>
          </a:xfrm>
          <a:prstGeom prst="rect">
            <a:avLst/>
          </a:prstGeom>
          <a:noFill/>
          <a:ln>
            <a:noFill/>
          </a:ln>
        </p:spPr>
      </p:pic>
      <p:sp>
        <p:nvSpPr>
          <p:cNvPr id="958" name="Google Shape;958;p104"/>
          <p:cNvSpPr/>
          <p:nvPr/>
        </p:nvSpPr>
        <p:spPr>
          <a:xfrm>
            <a:off x="2721425" y="2808025"/>
            <a:ext cx="1261800" cy="98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105" title="Screenshot 2025-03-28 at 8.31.36 AM.png"/>
          <p:cNvPicPr preferRelativeResize="0"/>
          <p:nvPr/>
        </p:nvPicPr>
        <p:blipFill>
          <a:blip r:embed="rId3">
            <a:alphaModFix/>
          </a:blip>
          <a:stretch>
            <a:fillRect/>
          </a:stretch>
        </p:blipFill>
        <p:spPr>
          <a:xfrm>
            <a:off x="609600" y="463650"/>
            <a:ext cx="7596623" cy="3524750"/>
          </a:xfrm>
          <a:prstGeom prst="rect">
            <a:avLst/>
          </a:prstGeom>
          <a:noFill/>
          <a:ln>
            <a:noFill/>
          </a:ln>
        </p:spPr>
      </p:pic>
      <p:sp>
        <p:nvSpPr>
          <p:cNvPr id="964" name="Google Shape;964;p105"/>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65" name="Google Shape;965;p105"/>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Visualisation</a:t>
            </a:r>
            <a:endParaRPr b="1">
              <a:latin typeface="Spectral"/>
              <a:ea typeface="Spectral"/>
              <a:cs typeface="Spectral"/>
              <a:sym typeface="Spectral"/>
            </a:endParaRPr>
          </a:p>
        </p:txBody>
      </p:sp>
      <p:sp>
        <p:nvSpPr>
          <p:cNvPr id="966" name="Google Shape;966;p105"/>
          <p:cNvSpPr txBox="1"/>
          <p:nvPr/>
        </p:nvSpPr>
        <p:spPr>
          <a:xfrm>
            <a:off x="437700" y="3912200"/>
            <a:ext cx="8030100" cy="103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dk1"/>
                </a:solidFill>
                <a:latin typeface="Spectral"/>
                <a:ea typeface="Spectral"/>
                <a:cs typeface="Spectral"/>
                <a:sym typeface="Spectral"/>
              </a:rPr>
              <a:t>If we make comparison, we can see that Sao Paulo has the highest number of sellers, with 1,849. It is followed by Parana with 349 and Minas Geraise with 244 sellers. Rio de Janeiro is now the 4th largest sellers base.</a:t>
            </a:r>
            <a:endParaRPr sz="1800">
              <a:solidFill>
                <a:schemeClr val="dk1"/>
              </a:solidFill>
              <a:latin typeface="Spectral"/>
              <a:ea typeface="Spectral"/>
              <a:cs typeface="Spectral"/>
              <a:sym typeface="Spectr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06"/>
          <p:cNvSpPr txBox="1"/>
          <p:nvPr>
            <p:ph idx="1" type="body"/>
          </p:nvPr>
        </p:nvSpPr>
        <p:spPr>
          <a:xfrm>
            <a:off x="311700" y="744275"/>
            <a:ext cx="8520600" cy="40305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Analysis of monthly sales by product category revealed clear seasonal trends and identified categories driving revenue growth.</a:t>
            </a:r>
            <a:endParaRPr>
              <a:solidFill>
                <a:schemeClr val="dk1"/>
              </a:solidFill>
              <a:latin typeface="Spectral"/>
              <a:ea typeface="Spectral"/>
              <a:cs typeface="Spectral"/>
              <a:sym typeface="Spectral"/>
            </a:endParaRPr>
          </a:p>
          <a:p>
            <a:pPr indent="-342900" lvl="0" marL="457200" rtl="0" algn="just">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The average freight cost analysis showed that certain regions incur higher shipping expenses, suggesting the need for logistics optimization.</a:t>
            </a:r>
            <a:endParaRPr>
              <a:solidFill>
                <a:schemeClr val="dk1"/>
              </a:solidFill>
              <a:latin typeface="Spectral"/>
              <a:ea typeface="Spectral"/>
              <a:cs typeface="Spectral"/>
              <a:sym typeface="Spectral"/>
            </a:endParaRPr>
          </a:p>
          <a:p>
            <a:pPr indent="-342900" lvl="0" marL="457200" rtl="0" algn="just">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Review score distributions vary significantly across product categories, providing actionable insights into product quality.</a:t>
            </a:r>
            <a:endParaRPr>
              <a:solidFill>
                <a:schemeClr val="dk1"/>
              </a:solidFill>
              <a:latin typeface="Spectral"/>
              <a:ea typeface="Spectral"/>
              <a:cs typeface="Spectral"/>
              <a:sym typeface="Spectral"/>
            </a:endParaRPr>
          </a:p>
          <a:p>
            <a:pPr indent="-342900" lvl="0" marL="457200" rtl="0" algn="just">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Different payment types correlate with varying average order values, indicating distinct customer segments.</a:t>
            </a:r>
            <a:endParaRPr>
              <a:solidFill>
                <a:schemeClr val="dk1"/>
              </a:solidFill>
              <a:latin typeface="Spectral"/>
              <a:ea typeface="Spectral"/>
              <a:cs typeface="Spectral"/>
              <a:sym typeface="Spectral"/>
            </a:endParaRPr>
          </a:p>
          <a:p>
            <a:pPr indent="-342900" lvl="0" marL="457200" rtl="0" algn="just">
              <a:spcBef>
                <a:spcPts val="0"/>
              </a:spcBef>
              <a:spcAft>
                <a:spcPts val="0"/>
              </a:spcAft>
              <a:buClr>
                <a:schemeClr val="dk1"/>
              </a:buClr>
              <a:buSzPts val="1800"/>
              <a:buFont typeface="Spectral"/>
              <a:buAutoNum type="arabicPeriod"/>
            </a:pPr>
            <a:r>
              <a:rPr lang="en-GB">
                <a:solidFill>
                  <a:schemeClr val="dk1"/>
                </a:solidFill>
                <a:latin typeface="Spectral"/>
                <a:ea typeface="Spectral"/>
                <a:cs typeface="Spectral"/>
                <a:sym typeface="Spectral"/>
              </a:rPr>
              <a:t>Shipping time analysis pinpointed potential delays, guiding operational improvements to enhance customer satisfaction.</a:t>
            </a:r>
            <a:endParaRPr>
              <a:solidFill>
                <a:schemeClr val="dk1"/>
              </a:solidFill>
              <a:latin typeface="Spectral"/>
              <a:ea typeface="Spectral"/>
              <a:cs typeface="Spectral"/>
              <a:sym typeface="Spectral"/>
            </a:endParaRPr>
          </a:p>
          <a:p>
            <a:pPr indent="0" lvl="0" marL="457200" rtl="0" algn="just">
              <a:spcBef>
                <a:spcPts val="1200"/>
              </a:spcBef>
              <a:spcAft>
                <a:spcPts val="1200"/>
              </a:spcAft>
              <a:buNone/>
            </a:pPr>
            <a:r>
              <a:t/>
            </a:r>
            <a:endParaRPr>
              <a:solidFill>
                <a:schemeClr val="dk1"/>
              </a:solidFill>
              <a:latin typeface="Spectral"/>
              <a:ea typeface="Spectral"/>
              <a:cs typeface="Spectral"/>
              <a:sym typeface="Spectral"/>
            </a:endParaRPr>
          </a:p>
        </p:txBody>
      </p:sp>
      <p:sp>
        <p:nvSpPr>
          <p:cNvPr id="972" name="Google Shape;972;p106"/>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73" name="Google Shape;973;p106"/>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Business insights</a:t>
            </a:r>
            <a:endParaRPr b="1">
              <a:latin typeface="Spectral"/>
              <a:ea typeface="Spectral"/>
              <a:cs typeface="Spectral"/>
              <a:sym typeface="Spectr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7"/>
          <p:cNvSpPr/>
          <p:nvPr/>
        </p:nvSpPr>
        <p:spPr>
          <a:xfrm>
            <a:off x="0" y="-6450"/>
            <a:ext cx="91686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79" name="Google Shape;979;p107"/>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Business insights</a:t>
            </a:r>
            <a:endParaRPr b="1">
              <a:latin typeface="Spectral"/>
              <a:ea typeface="Spectral"/>
              <a:cs typeface="Spectral"/>
              <a:sym typeface="Spectral"/>
            </a:endParaRPr>
          </a:p>
        </p:txBody>
      </p:sp>
      <p:sp>
        <p:nvSpPr>
          <p:cNvPr id="980" name="Google Shape;980;p107"/>
          <p:cNvSpPr txBox="1"/>
          <p:nvPr>
            <p:ph idx="1" type="body"/>
          </p:nvPr>
        </p:nvSpPr>
        <p:spPr>
          <a:xfrm>
            <a:off x="311700" y="744275"/>
            <a:ext cx="8520600" cy="4030500"/>
          </a:xfrm>
          <a:prstGeom prst="rect">
            <a:avLst/>
          </a:prstGeom>
        </p:spPr>
        <p:txBody>
          <a:bodyPr anchorCtr="0" anchor="t" bIns="91425" lIns="90000" spcFirstLastPara="1" rIns="91425" wrap="square" tIns="91425">
            <a:normAutofit/>
          </a:bodyPr>
          <a:lstStyle/>
          <a:p>
            <a:pPr indent="-360000" lvl="0" marL="450000" rtl="0" algn="just">
              <a:spcBef>
                <a:spcPts val="0"/>
              </a:spcBef>
              <a:spcAft>
                <a:spcPts val="0"/>
              </a:spcAft>
              <a:buNone/>
            </a:pPr>
            <a:r>
              <a:rPr lang="en-GB" sz="1700">
                <a:solidFill>
                  <a:schemeClr val="dk1"/>
                </a:solidFill>
                <a:latin typeface="Spectral"/>
                <a:ea typeface="Spectral"/>
                <a:cs typeface="Spectral"/>
                <a:sym typeface="Spectral"/>
              </a:rPr>
              <a:t>6</a:t>
            </a:r>
            <a:r>
              <a:rPr b="1" lang="en-GB" sz="1700">
                <a:solidFill>
                  <a:schemeClr val="dk1"/>
                </a:solidFill>
                <a:latin typeface="Spectral"/>
                <a:ea typeface="Spectral"/>
                <a:cs typeface="Spectral"/>
                <a:sym typeface="Spectral"/>
              </a:rPr>
              <a:t>.  </a:t>
            </a:r>
            <a:r>
              <a:rPr b="1" lang="en-GB">
                <a:solidFill>
                  <a:schemeClr val="dk1"/>
                </a:solidFill>
                <a:latin typeface="Spectral"/>
                <a:ea typeface="Spectral"/>
                <a:cs typeface="Spectral"/>
                <a:sym typeface="Spectral"/>
              </a:rPr>
              <a:t>Logistics Optimization</a:t>
            </a:r>
            <a:r>
              <a:rPr lang="en-GB">
                <a:solidFill>
                  <a:schemeClr val="dk1"/>
                </a:solidFill>
                <a:latin typeface="Spectral"/>
                <a:ea typeface="Spectral"/>
                <a:cs typeface="Spectral"/>
                <a:sym typeface="Spectral"/>
              </a:rPr>
              <a:t> – If customers are concentrated in certain states but sellers are far from them, optimizing fulfillment centers and partnerships can reduce delivery times and costs.</a:t>
            </a:r>
            <a:endParaRPr sz="2500">
              <a:solidFill>
                <a:schemeClr val="dk1"/>
              </a:solidFill>
              <a:latin typeface="Spectral"/>
              <a:ea typeface="Spectral"/>
              <a:cs typeface="Spectral"/>
              <a:sym typeface="Spectral"/>
            </a:endParaRPr>
          </a:p>
          <a:p>
            <a:pPr indent="-360000" lvl="0" marL="450000" rtl="0" algn="just">
              <a:spcBef>
                <a:spcPts val="1200"/>
              </a:spcBef>
              <a:spcAft>
                <a:spcPts val="0"/>
              </a:spcAft>
              <a:buNone/>
            </a:pPr>
            <a:r>
              <a:rPr lang="en-GB">
                <a:solidFill>
                  <a:schemeClr val="dk1"/>
                </a:solidFill>
                <a:latin typeface="Spectral"/>
                <a:ea typeface="Spectral"/>
                <a:cs typeface="Spectral"/>
                <a:sym typeface="Spectral"/>
              </a:rPr>
              <a:t>7.  </a:t>
            </a:r>
            <a:r>
              <a:rPr b="1" lang="en-GB">
                <a:solidFill>
                  <a:schemeClr val="dk1"/>
                </a:solidFill>
                <a:latin typeface="Spectral"/>
                <a:ea typeface="Spectral"/>
                <a:cs typeface="Spectral"/>
                <a:sym typeface="Spectral"/>
              </a:rPr>
              <a:t>Expansion Opportunities</a:t>
            </a:r>
            <a:r>
              <a:rPr lang="en-GB">
                <a:solidFill>
                  <a:schemeClr val="dk1"/>
                </a:solidFill>
                <a:latin typeface="Spectral"/>
                <a:ea typeface="Spectral"/>
                <a:cs typeface="Spectral"/>
                <a:sym typeface="Spectral"/>
              </a:rPr>
              <a:t> – If certain states have fewer sellers but high demand, e-commerce platforms can attract new vendors to improve supply.</a:t>
            </a:r>
            <a:endParaRPr sz="2500">
              <a:solidFill>
                <a:schemeClr val="dk1"/>
              </a:solidFill>
              <a:latin typeface="Spectral"/>
              <a:ea typeface="Spectral"/>
              <a:cs typeface="Spectral"/>
              <a:sym typeface="Spectral"/>
            </a:endParaRPr>
          </a:p>
          <a:p>
            <a:pPr indent="-85725" lvl="0" marL="450000" rtl="0" algn="just">
              <a:spcBef>
                <a:spcPts val="1200"/>
              </a:spcBef>
              <a:spcAft>
                <a:spcPts val="1200"/>
              </a:spcAft>
              <a:buNone/>
            </a:pPr>
            <a:r>
              <a:t/>
            </a:r>
            <a:endParaRPr>
              <a:solidFill>
                <a:schemeClr val="dk1"/>
              </a:solidFill>
              <a:latin typeface="Spectral"/>
              <a:ea typeface="Spectral"/>
              <a:cs typeface="Spectral"/>
              <a:sym typeface="Spectr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8"/>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solidFill>
                  <a:schemeClr val="dk1"/>
                </a:solidFill>
                <a:latin typeface="Spectral"/>
                <a:ea typeface="Spectral"/>
                <a:cs typeface="Spectral"/>
                <a:sym typeface="Spectral"/>
              </a:rPr>
              <a:t>This project analyzed the Brazilian e-commerce dataset, focusing on data engineering processes to extract, transform, and analyze customer and seller distribution. By leveraging </a:t>
            </a:r>
            <a:r>
              <a:rPr b="1" lang="en-GB" sz="1500">
                <a:solidFill>
                  <a:schemeClr val="dk1"/>
                </a:solidFill>
                <a:latin typeface="Spectral"/>
                <a:ea typeface="Spectral"/>
                <a:cs typeface="Spectral"/>
                <a:sym typeface="Spectral"/>
              </a:rPr>
              <a:t>dbt</a:t>
            </a:r>
            <a:r>
              <a:rPr lang="en-GB" sz="1500">
                <a:solidFill>
                  <a:schemeClr val="dk1"/>
                </a:solidFill>
                <a:latin typeface="Spectral"/>
                <a:ea typeface="Spectral"/>
                <a:cs typeface="Spectral"/>
                <a:sym typeface="Spectral"/>
              </a:rPr>
              <a:t> and </a:t>
            </a:r>
            <a:r>
              <a:rPr b="1" lang="en-GB" sz="1500">
                <a:solidFill>
                  <a:schemeClr val="dk1"/>
                </a:solidFill>
                <a:latin typeface="Spectral"/>
                <a:ea typeface="Spectral"/>
                <a:cs typeface="Spectral"/>
                <a:sym typeface="Spectral"/>
              </a:rPr>
              <a:t>DuckDB</a:t>
            </a:r>
            <a:r>
              <a:rPr lang="en-GB" sz="1500">
                <a:solidFill>
                  <a:schemeClr val="dk1"/>
                </a:solidFill>
                <a:latin typeface="Spectral"/>
                <a:ea typeface="Spectral"/>
                <a:cs typeface="Spectral"/>
                <a:sym typeface="Spectral"/>
              </a:rPr>
              <a:t>, we efficiently structured the data and generated insights that can drive business decisions in the e-commerce industry.</a:t>
            </a:r>
            <a:endParaRPr sz="2200">
              <a:latin typeface="Spectral"/>
              <a:ea typeface="Spectral"/>
              <a:cs typeface="Spectral"/>
              <a:sym typeface="Spectral"/>
            </a:endParaRPr>
          </a:p>
        </p:txBody>
      </p:sp>
      <p:sp>
        <p:nvSpPr>
          <p:cNvPr id="986" name="Google Shape;986;p108"/>
          <p:cNvSpPr/>
          <p:nvPr/>
        </p:nvSpPr>
        <p:spPr>
          <a:xfrm>
            <a:off x="2460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987" name="Google Shape;987;p108"/>
          <p:cNvSpPr txBox="1"/>
          <p:nvPr>
            <p:ph type="title"/>
          </p:nvPr>
        </p:nvSpPr>
        <p:spPr>
          <a:xfrm>
            <a:off x="299325" y="0"/>
            <a:ext cx="299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Conclusions</a:t>
            </a:r>
            <a:endParaRPr b="1">
              <a:latin typeface="Spectral"/>
              <a:ea typeface="Spectral"/>
              <a:cs typeface="Spectral"/>
              <a:sym typeface="Spectr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9"/>
          <p:cNvSpPr txBox="1"/>
          <p:nvPr>
            <p:ph idx="1" type="body"/>
          </p:nvPr>
        </p:nvSpPr>
        <p:spPr>
          <a:xfrm>
            <a:off x="311700" y="3979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pectral"/>
                <a:ea typeface="Spectral"/>
                <a:cs typeface="Spectral"/>
                <a:sym typeface="Spectral"/>
              </a:rPr>
              <a:t>References: </a:t>
            </a:r>
            <a:endParaRPr>
              <a:latin typeface="Spectral"/>
              <a:ea typeface="Spectral"/>
              <a:cs typeface="Spectral"/>
              <a:sym typeface="Spectral"/>
            </a:endParaRPr>
          </a:p>
          <a:p>
            <a:pPr indent="-342900" lvl="0" marL="457200" rtl="0" algn="l">
              <a:spcBef>
                <a:spcPts val="1200"/>
              </a:spcBef>
              <a:spcAft>
                <a:spcPts val="0"/>
              </a:spcAft>
              <a:buSzPts val="1800"/>
              <a:buFont typeface="Spectral"/>
              <a:buAutoNum type="arabicPeriod"/>
            </a:pPr>
            <a:r>
              <a:rPr lang="en-GB">
                <a:latin typeface="Spectral"/>
                <a:ea typeface="Spectral"/>
                <a:cs typeface="Spectral"/>
                <a:sym typeface="Spectral"/>
              </a:rPr>
              <a:t>  </a:t>
            </a:r>
            <a:r>
              <a:rPr lang="en-GB" u="sng">
                <a:solidFill>
                  <a:schemeClr val="hlink"/>
                </a:solidFill>
                <a:latin typeface="Spectral"/>
                <a:ea typeface="Spectral"/>
                <a:cs typeface="Spectral"/>
                <a:sym typeface="Spectral"/>
                <a:hlinkClick r:id="rId3"/>
              </a:rPr>
              <a:t>https://www.kaggle.com/datasets/olistbr/brazilian-ecommerce/code</a:t>
            </a:r>
            <a:endParaRPr>
              <a:latin typeface="Spectral"/>
              <a:ea typeface="Spectral"/>
              <a:cs typeface="Spectral"/>
              <a:sym typeface="Spectral"/>
            </a:endParaRPr>
          </a:p>
          <a:p>
            <a:pPr indent="-342900" lvl="0" marL="457200" rtl="0" algn="l">
              <a:spcBef>
                <a:spcPts val="0"/>
              </a:spcBef>
              <a:spcAft>
                <a:spcPts val="0"/>
              </a:spcAft>
              <a:buSzPts val="1800"/>
              <a:buFont typeface="Spectral"/>
              <a:buAutoNum type="arabicPeriod"/>
            </a:pPr>
            <a:r>
              <a:rPr lang="en-GB">
                <a:latin typeface="Spectral"/>
                <a:ea typeface="Spectral"/>
                <a:cs typeface="Spectral"/>
                <a:sym typeface="Spectral"/>
              </a:rPr>
              <a:t>DuckDB documentation </a:t>
            </a:r>
            <a:r>
              <a:rPr lang="en-GB" u="sng">
                <a:solidFill>
                  <a:schemeClr val="hlink"/>
                </a:solidFill>
                <a:latin typeface="Spectral"/>
                <a:ea typeface="Spectral"/>
                <a:cs typeface="Spectral"/>
                <a:sym typeface="Spectral"/>
                <a:hlinkClick r:id="rId4"/>
              </a:rPr>
              <a:t>https://duckdb.org/docs/stable/</a:t>
            </a:r>
            <a:endParaRPr>
              <a:latin typeface="Spectral"/>
              <a:ea typeface="Spectral"/>
              <a:cs typeface="Spectral"/>
              <a:sym typeface="Spectral"/>
            </a:endParaRPr>
          </a:p>
          <a:p>
            <a:pPr indent="-342900" lvl="0" marL="457200" rtl="0" algn="l">
              <a:spcBef>
                <a:spcPts val="0"/>
              </a:spcBef>
              <a:spcAft>
                <a:spcPts val="0"/>
              </a:spcAft>
              <a:buSzPts val="1800"/>
              <a:buFont typeface="Spectral"/>
              <a:buAutoNum type="arabicPeriod"/>
            </a:pPr>
            <a:r>
              <a:rPr lang="en-GB">
                <a:latin typeface="Spectral"/>
                <a:ea typeface="Spectral"/>
                <a:cs typeface="Spectral"/>
                <a:sym typeface="Spectral"/>
              </a:rPr>
              <a:t>Dbt documentation </a:t>
            </a:r>
            <a:r>
              <a:rPr lang="en-GB" u="sng">
                <a:solidFill>
                  <a:schemeClr val="hlink"/>
                </a:solidFill>
                <a:latin typeface="Spectral"/>
                <a:ea typeface="Spectral"/>
                <a:cs typeface="Spectral"/>
                <a:sym typeface="Spectral"/>
                <a:hlinkClick r:id="rId5"/>
              </a:rPr>
              <a:t>https://docs.getdbt.com/docs/build/documentation</a:t>
            </a:r>
            <a:endParaRPr>
              <a:latin typeface="Spectral"/>
              <a:ea typeface="Spectral"/>
              <a:cs typeface="Spectral"/>
              <a:sym typeface="Spectral"/>
            </a:endParaRPr>
          </a:p>
          <a:p>
            <a:pPr indent="-342900" lvl="0" marL="457200" rtl="0" algn="l">
              <a:spcBef>
                <a:spcPts val="0"/>
              </a:spcBef>
              <a:spcAft>
                <a:spcPts val="0"/>
              </a:spcAft>
              <a:buSzPts val="1800"/>
              <a:buFont typeface="Spectral"/>
              <a:buAutoNum type="arabicPeriod"/>
            </a:pPr>
            <a:r>
              <a:t/>
            </a:r>
            <a:endParaRPr>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Why DuckDB?</a:t>
            </a:r>
            <a:endParaRPr b="1">
              <a:latin typeface="Spectral"/>
              <a:ea typeface="Spectral"/>
              <a:cs typeface="Spectral"/>
              <a:sym typeface="Spectral"/>
            </a:endParaRPr>
          </a:p>
        </p:txBody>
      </p:sp>
      <p:sp>
        <p:nvSpPr>
          <p:cNvPr id="651" name="Google Shape;651;p67"/>
          <p:cNvSpPr txBox="1"/>
          <p:nvPr>
            <p:ph idx="1" type="body"/>
          </p:nvPr>
        </p:nvSpPr>
        <p:spPr>
          <a:xfrm>
            <a:off x="311700" y="1152475"/>
            <a:ext cx="8520600" cy="2347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1"/>
                </a:solidFill>
                <a:latin typeface="Spectral"/>
                <a:ea typeface="Spectral"/>
                <a:cs typeface="Spectral"/>
                <a:sym typeface="Spectral"/>
              </a:rPr>
              <a:t>DuckDB is chosen as it is free, runs on </a:t>
            </a:r>
            <a:r>
              <a:rPr lang="en-GB">
                <a:solidFill>
                  <a:schemeClr val="dk1"/>
                </a:solidFill>
                <a:latin typeface="Spectral"/>
                <a:ea typeface="Spectral"/>
                <a:cs typeface="Spectral"/>
                <a:sym typeface="Spectral"/>
              </a:rPr>
              <a:t>local machine without heavy configuration, supports dbt, is designed for fast analytical queries, supports SQL standards and integrates well with python.</a:t>
            </a:r>
            <a:endParaRPr>
              <a:solidFill>
                <a:schemeClr val="dk1"/>
              </a:solidFill>
              <a:latin typeface="Spectral"/>
              <a:ea typeface="Spectral"/>
              <a:cs typeface="Spectral"/>
              <a:sym typeface="Spectral"/>
            </a:endParaRPr>
          </a:p>
          <a:p>
            <a:pPr indent="0" lvl="0" marL="0" rtl="0" algn="just">
              <a:spcBef>
                <a:spcPts val="1200"/>
              </a:spcBef>
              <a:spcAft>
                <a:spcPts val="1200"/>
              </a:spcAft>
              <a:buNone/>
            </a:pPr>
            <a:r>
              <a:rPr lang="en-GB">
                <a:solidFill>
                  <a:schemeClr val="dk1"/>
                </a:solidFill>
                <a:latin typeface="Spectral"/>
                <a:ea typeface="Spectral"/>
                <a:cs typeface="Spectral"/>
                <a:sym typeface="Spectral"/>
              </a:rPr>
              <a:t>BigQuery is considered but not chosen as it is not free, runs on cloud which becomes unavailable when the internet is down and needs more configuration when comparing to DuckDB.</a:t>
            </a:r>
            <a:endParaRPr>
              <a:solidFill>
                <a:schemeClr val="dk1"/>
              </a:solidFill>
              <a:latin typeface="Spectral"/>
              <a:ea typeface="Spectral"/>
              <a:cs typeface="Spectral"/>
              <a:sym typeface="Spectral"/>
            </a:endParaRPr>
          </a:p>
        </p:txBody>
      </p:sp>
      <p:pic>
        <p:nvPicPr>
          <p:cNvPr id="652" name="Google Shape;652;p67"/>
          <p:cNvPicPr preferRelativeResize="0"/>
          <p:nvPr/>
        </p:nvPicPr>
        <p:blipFill>
          <a:blip r:embed="rId3">
            <a:alphaModFix/>
          </a:blip>
          <a:stretch>
            <a:fillRect/>
          </a:stretch>
        </p:blipFill>
        <p:spPr>
          <a:xfrm>
            <a:off x="3605050" y="3404075"/>
            <a:ext cx="1754815" cy="1338725"/>
          </a:xfrm>
          <a:prstGeom prst="rect">
            <a:avLst/>
          </a:prstGeom>
          <a:noFill/>
          <a:ln>
            <a:noFill/>
          </a:ln>
        </p:spPr>
      </p:pic>
      <p:sp>
        <p:nvSpPr>
          <p:cNvPr id="653" name="Google Shape;653;p67"/>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Why dbt?</a:t>
            </a:r>
            <a:endParaRPr b="1">
              <a:latin typeface="Spectral"/>
              <a:ea typeface="Spectral"/>
              <a:cs typeface="Spectral"/>
              <a:sym typeface="Spectral"/>
            </a:endParaRPr>
          </a:p>
        </p:txBody>
      </p:sp>
      <p:sp>
        <p:nvSpPr>
          <p:cNvPr id="659" name="Google Shape;659;p68"/>
          <p:cNvSpPr txBox="1"/>
          <p:nvPr>
            <p:ph idx="1" type="body"/>
          </p:nvPr>
        </p:nvSpPr>
        <p:spPr>
          <a:xfrm>
            <a:off x="311700" y="1152475"/>
            <a:ext cx="8520600" cy="231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chemeClr val="dk1"/>
                </a:solidFill>
                <a:latin typeface="Spectral"/>
                <a:ea typeface="Spectral"/>
                <a:cs typeface="Spectral"/>
                <a:sym typeface="Spectral"/>
              </a:rPr>
              <a:t>dbt simplifies ELT pipelines by enabling modular SQL deployment, version control and build-in testing. It supports transforming of raw data into fact and dimension tables.</a:t>
            </a:r>
            <a:endParaRPr>
              <a:solidFill>
                <a:schemeClr val="dk1"/>
              </a:solidFill>
              <a:latin typeface="Spectral"/>
              <a:ea typeface="Spectral"/>
              <a:cs typeface="Spectral"/>
              <a:sym typeface="Spectral"/>
            </a:endParaRPr>
          </a:p>
          <a:p>
            <a:pPr indent="0" lvl="0" marL="0" rtl="0" algn="just">
              <a:spcBef>
                <a:spcPts val="1200"/>
              </a:spcBef>
              <a:spcAft>
                <a:spcPts val="1200"/>
              </a:spcAft>
              <a:buNone/>
            </a:pPr>
            <a:r>
              <a:rPr lang="en-GB">
                <a:solidFill>
                  <a:schemeClr val="dk1"/>
                </a:solidFill>
                <a:latin typeface="Spectral"/>
                <a:ea typeface="Spectral"/>
                <a:cs typeface="Spectral"/>
                <a:sym typeface="Spectral"/>
              </a:rPr>
              <a:t>Spark is considered but not </a:t>
            </a:r>
            <a:r>
              <a:rPr lang="en-GB">
                <a:solidFill>
                  <a:schemeClr val="dk1"/>
                </a:solidFill>
                <a:latin typeface="Spectral"/>
                <a:ea typeface="Spectral"/>
                <a:cs typeface="Spectral"/>
                <a:sym typeface="Spectral"/>
              </a:rPr>
              <a:t>chosen</a:t>
            </a:r>
            <a:r>
              <a:rPr lang="en-GB">
                <a:solidFill>
                  <a:schemeClr val="dk1"/>
                </a:solidFill>
                <a:latin typeface="Spectral"/>
                <a:ea typeface="Spectral"/>
                <a:cs typeface="Spectral"/>
                <a:sym typeface="Spectral"/>
              </a:rPr>
              <a:t> </a:t>
            </a:r>
            <a:r>
              <a:rPr lang="en-GB">
                <a:solidFill>
                  <a:schemeClr val="dk1"/>
                </a:solidFill>
                <a:latin typeface="Spectral"/>
                <a:ea typeface="Spectral"/>
                <a:cs typeface="Spectral"/>
                <a:sym typeface="Spectral"/>
              </a:rPr>
              <a:t>because</a:t>
            </a:r>
            <a:r>
              <a:rPr lang="en-GB">
                <a:solidFill>
                  <a:schemeClr val="dk1"/>
                </a:solidFill>
                <a:latin typeface="Spectral"/>
                <a:ea typeface="Spectral"/>
                <a:cs typeface="Spectral"/>
                <a:sym typeface="Spectral"/>
              </a:rPr>
              <a:t> Spark does not transform data inside data warehouse and it </a:t>
            </a:r>
            <a:r>
              <a:rPr lang="en-GB">
                <a:solidFill>
                  <a:schemeClr val="dk1"/>
                </a:solidFill>
                <a:latin typeface="Spectral"/>
                <a:ea typeface="Spectral"/>
                <a:cs typeface="Spectral"/>
                <a:sym typeface="Spectral"/>
              </a:rPr>
              <a:t>requires</a:t>
            </a:r>
            <a:r>
              <a:rPr lang="en-GB">
                <a:solidFill>
                  <a:schemeClr val="dk1"/>
                </a:solidFill>
                <a:latin typeface="Spectral"/>
                <a:ea typeface="Spectral"/>
                <a:cs typeface="Spectral"/>
                <a:sym typeface="Spectral"/>
              </a:rPr>
              <a:t> </a:t>
            </a:r>
            <a:r>
              <a:rPr lang="en-GB">
                <a:solidFill>
                  <a:schemeClr val="dk1"/>
                </a:solidFill>
                <a:latin typeface="Spectral"/>
                <a:ea typeface="Spectral"/>
                <a:cs typeface="Spectral"/>
                <a:sym typeface="Spectral"/>
              </a:rPr>
              <a:t>separate</a:t>
            </a:r>
            <a:r>
              <a:rPr lang="en-GB">
                <a:solidFill>
                  <a:schemeClr val="dk1"/>
                </a:solidFill>
                <a:latin typeface="Spectral"/>
                <a:ea typeface="Spectral"/>
                <a:cs typeface="Spectral"/>
                <a:sym typeface="Spectral"/>
              </a:rPr>
              <a:t> Spark clusters which can be expensive.</a:t>
            </a:r>
            <a:endParaRPr>
              <a:solidFill>
                <a:schemeClr val="dk1"/>
              </a:solidFill>
              <a:latin typeface="Spectral"/>
              <a:ea typeface="Spectral"/>
              <a:cs typeface="Spectral"/>
              <a:sym typeface="Spectral"/>
            </a:endParaRPr>
          </a:p>
        </p:txBody>
      </p:sp>
      <p:pic>
        <p:nvPicPr>
          <p:cNvPr id="660" name="Google Shape;660;p68"/>
          <p:cNvPicPr preferRelativeResize="0"/>
          <p:nvPr/>
        </p:nvPicPr>
        <p:blipFill>
          <a:blip r:embed="rId3">
            <a:alphaModFix/>
          </a:blip>
          <a:stretch>
            <a:fillRect/>
          </a:stretch>
        </p:blipFill>
        <p:spPr>
          <a:xfrm>
            <a:off x="3318575" y="3250425"/>
            <a:ext cx="2506849" cy="1374125"/>
          </a:xfrm>
          <a:prstGeom prst="rect">
            <a:avLst/>
          </a:prstGeom>
          <a:noFill/>
          <a:ln>
            <a:noFill/>
          </a:ln>
        </p:spPr>
      </p:pic>
      <p:sp>
        <p:nvSpPr>
          <p:cNvPr id="661" name="Google Shape;661;p68"/>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Why Python?</a:t>
            </a:r>
            <a:endParaRPr b="1">
              <a:latin typeface="Spectral"/>
              <a:ea typeface="Spectral"/>
              <a:cs typeface="Spectral"/>
              <a:sym typeface="Spectral"/>
            </a:endParaRPr>
          </a:p>
        </p:txBody>
      </p:sp>
      <p:sp>
        <p:nvSpPr>
          <p:cNvPr id="667" name="Google Shape;667;p69"/>
          <p:cNvSpPr txBox="1"/>
          <p:nvPr>
            <p:ph idx="1" type="body"/>
          </p:nvPr>
        </p:nvSpPr>
        <p:spPr>
          <a:xfrm>
            <a:off x="311700" y="1152475"/>
            <a:ext cx="8520600" cy="1720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solidFill>
                  <a:schemeClr val="dk1"/>
                </a:solidFill>
                <a:latin typeface="Spectral"/>
                <a:ea typeface="Spectral"/>
                <a:cs typeface="Spectral"/>
                <a:sym typeface="Spectral"/>
              </a:rPr>
              <a:t>Python</a:t>
            </a:r>
            <a:r>
              <a:rPr lang="en-GB">
                <a:solidFill>
                  <a:schemeClr val="dk1"/>
                </a:solidFill>
                <a:latin typeface="Spectral"/>
                <a:ea typeface="Spectral"/>
                <a:cs typeface="Spectral"/>
                <a:sym typeface="Spectral"/>
              </a:rPr>
              <a:t> is chosen for it rich ecosystem for data manipulation(pandas) and data visualisation(matplotlib and seaborn). This combination allows for rapid </a:t>
            </a:r>
            <a:r>
              <a:rPr lang="en-GB">
                <a:solidFill>
                  <a:schemeClr val="dk1"/>
                </a:solidFill>
                <a:latin typeface="Spectral"/>
                <a:ea typeface="Spectral"/>
                <a:cs typeface="Spectral"/>
                <a:sym typeface="Spectral"/>
              </a:rPr>
              <a:t>exploratory</a:t>
            </a:r>
            <a:r>
              <a:rPr lang="en-GB">
                <a:solidFill>
                  <a:schemeClr val="dk1"/>
                </a:solidFill>
                <a:latin typeface="Spectral"/>
                <a:ea typeface="Spectral"/>
                <a:cs typeface="Spectral"/>
                <a:sym typeface="Spectral"/>
              </a:rPr>
              <a:t> data analysis and creation of insightful charts.</a:t>
            </a:r>
            <a:endParaRPr>
              <a:solidFill>
                <a:schemeClr val="dk1"/>
              </a:solidFill>
              <a:latin typeface="Spectral"/>
              <a:ea typeface="Spectral"/>
              <a:cs typeface="Spectral"/>
              <a:sym typeface="Spectral"/>
            </a:endParaRPr>
          </a:p>
          <a:p>
            <a:pPr indent="0" lvl="0" marL="0" rtl="0" algn="l">
              <a:spcBef>
                <a:spcPts val="1200"/>
              </a:spcBef>
              <a:spcAft>
                <a:spcPts val="0"/>
              </a:spcAft>
              <a:buNone/>
            </a:pPr>
            <a:r>
              <a:rPr lang="en-GB">
                <a:solidFill>
                  <a:schemeClr val="dk1"/>
                </a:solidFill>
                <a:latin typeface="Spectral"/>
                <a:ea typeface="Spectral"/>
                <a:cs typeface="Spectral"/>
                <a:sym typeface="Spectral"/>
              </a:rPr>
              <a:t>Tableau and Power BI are considered but not chosen because it is not free.</a:t>
            </a:r>
            <a:endParaRPr>
              <a:solidFill>
                <a:schemeClr val="dk1"/>
              </a:solidFill>
              <a:latin typeface="Spectral"/>
              <a:ea typeface="Spectral"/>
              <a:cs typeface="Spectral"/>
              <a:sym typeface="Spectral"/>
            </a:endParaRPr>
          </a:p>
          <a:p>
            <a:pPr indent="0" lvl="0" marL="0" rtl="0" algn="l">
              <a:spcBef>
                <a:spcPts val="1200"/>
              </a:spcBef>
              <a:spcAft>
                <a:spcPts val="1200"/>
              </a:spcAft>
              <a:buNone/>
            </a:pPr>
            <a:r>
              <a:t/>
            </a:r>
            <a:endParaRPr>
              <a:latin typeface="Spectral"/>
              <a:ea typeface="Spectral"/>
              <a:cs typeface="Spectral"/>
              <a:sym typeface="Spectral"/>
            </a:endParaRPr>
          </a:p>
        </p:txBody>
      </p:sp>
      <p:pic>
        <p:nvPicPr>
          <p:cNvPr id="668" name="Google Shape;668;p69"/>
          <p:cNvPicPr preferRelativeResize="0"/>
          <p:nvPr/>
        </p:nvPicPr>
        <p:blipFill>
          <a:blip r:embed="rId3">
            <a:alphaModFix/>
          </a:blip>
          <a:stretch>
            <a:fillRect/>
          </a:stretch>
        </p:blipFill>
        <p:spPr>
          <a:xfrm>
            <a:off x="3424238" y="3356750"/>
            <a:ext cx="2295525" cy="1409700"/>
          </a:xfrm>
          <a:prstGeom prst="rect">
            <a:avLst/>
          </a:prstGeom>
          <a:noFill/>
          <a:ln>
            <a:noFill/>
          </a:ln>
        </p:spPr>
      </p:pic>
      <p:sp>
        <p:nvSpPr>
          <p:cNvPr id="669" name="Google Shape;669;p69"/>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Spectral"/>
                <a:ea typeface="Spectral"/>
                <a:cs typeface="Spectral"/>
                <a:sym typeface="Spectral"/>
              </a:rPr>
              <a:t>Benefits of a </a:t>
            </a:r>
            <a:r>
              <a:rPr b="1" lang="en-GB">
                <a:latin typeface="Spectral"/>
                <a:ea typeface="Spectral"/>
                <a:cs typeface="Spectral"/>
                <a:sym typeface="Spectral"/>
              </a:rPr>
              <a:t>Local Pipeline</a:t>
            </a:r>
            <a:r>
              <a:rPr lang="en-GB">
                <a:latin typeface="Spectral"/>
                <a:ea typeface="Spectral"/>
                <a:cs typeface="Spectral"/>
                <a:sym typeface="Spectral"/>
              </a:rPr>
              <a:t> over </a:t>
            </a:r>
            <a:r>
              <a:rPr b="1" lang="en-GB">
                <a:latin typeface="Spectral"/>
                <a:ea typeface="Spectral"/>
                <a:cs typeface="Spectral"/>
                <a:sym typeface="Spectral"/>
              </a:rPr>
              <a:t>Cloud Solutions</a:t>
            </a:r>
            <a:endParaRPr b="1">
              <a:latin typeface="Spectral"/>
              <a:ea typeface="Spectral"/>
              <a:cs typeface="Spectral"/>
              <a:sym typeface="Spectral"/>
            </a:endParaRPr>
          </a:p>
        </p:txBody>
      </p:sp>
      <p:sp>
        <p:nvSpPr>
          <p:cNvPr id="675" name="Google Shape;67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GB">
                <a:solidFill>
                  <a:schemeClr val="dk1"/>
                </a:solidFill>
                <a:latin typeface="Spectral"/>
                <a:ea typeface="Spectral"/>
                <a:cs typeface="Spectral"/>
                <a:sym typeface="Spectral"/>
              </a:rPr>
              <a:t>Data Security and Control</a:t>
            </a:r>
            <a:r>
              <a:rPr lang="en-GB">
                <a:solidFill>
                  <a:schemeClr val="dk1"/>
                </a:solidFill>
                <a:latin typeface="Spectral"/>
                <a:ea typeface="Spectral"/>
                <a:cs typeface="Spectral"/>
                <a:sym typeface="Spectral"/>
              </a:rPr>
              <a:t>: Sensitive data remains on-premise and allows full control over data access, backup, and compliance policies</a:t>
            </a:r>
            <a:endParaRPr>
              <a:solidFill>
                <a:schemeClr val="dk1"/>
              </a:solidFill>
              <a:latin typeface="Spectral"/>
              <a:ea typeface="Spectral"/>
              <a:cs typeface="Spectral"/>
              <a:sym typeface="Spectral"/>
            </a:endParaRPr>
          </a:p>
          <a:p>
            <a:pPr indent="0" lvl="0" marL="0" rtl="0" algn="just">
              <a:spcBef>
                <a:spcPts val="1200"/>
              </a:spcBef>
              <a:spcAft>
                <a:spcPts val="0"/>
              </a:spcAft>
              <a:buNone/>
            </a:pPr>
            <a:r>
              <a:rPr b="1" lang="en-GB">
                <a:solidFill>
                  <a:schemeClr val="dk1"/>
                </a:solidFill>
                <a:latin typeface="Spectral"/>
                <a:ea typeface="Spectral"/>
                <a:cs typeface="Spectral"/>
                <a:sym typeface="Spectral"/>
              </a:rPr>
              <a:t>Simplified</a:t>
            </a:r>
            <a:r>
              <a:rPr b="1" lang="en-GB">
                <a:solidFill>
                  <a:schemeClr val="dk1"/>
                </a:solidFill>
                <a:latin typeface="Spectral"/>
                <a:ea typeface="Spectral"/>
                <a:cs typeface="Spectral"/>
                <a:sym typeface="Spectral"/>
              </a:rPr>
              <a:t> Setup:</a:t>
            </a:r>
            <a:r>
              <a:rPr lang="en-GB">
                <a:solidFill>
                  <a:schemeClr val="dk1"/>
                </a:solidFill>
                <a:latin typeface="Spectral"/>
                <a:ea typeface="Spectral"/>
                <a:cs typeface="Spectral"/>
                <a:sym typeface="Spectral"/>
              </a:rPr>
              <a:t> With DuckDB, DBT, and Great Expectations running locally, this setup is straightforward and can be managed with minimal infrastructure overhead</a:t>
            </a:r>
            <a:endParaRPr>
              <a:solidFill>
                <a:schemeClr val="dk1"/>
              </a:solidFill>
              <a:latin typeface="Spectral"/>
              <a:ea typeface="Spectral"/>
              <a:cs typeface="Spectral"/>
              <a:sym typeface="Spectral"/>
            </a:endParaRPr>
          </a:p>
          <a:p>
            <a:pPr indent="0" lvl="0" marL="0" rtl="0" algn="just">
              <a:spcBef>
                <a:spcPts val="1200"/>
              </a:spcBef>
              <a:spcAft>
                <a:spcPts val="1200"/>
              </a:spcAft>
              <a:buNone/>
            </a:pPr>
            <a:r>
              <a:rPr b="1" lang="en-GB">
                <a:solidFill>
                  <a:schemeClr val="dk1"/>
                </a:solidFill>
                <a:latin typeface="Spectral"/>
                <a:ea typeface="Spectral"/>
                <a:cs typeface="Spectral"/>
                <a:sym typeface="Spectral"/>
              </a:rPr>
              <a:t>Performance for Medium-Sized Data</a:t>
            </a:r>
            <a:r>
              <a:rPr lang="en-GB">
                <a:solidFill>
                  <a:schemeClr val="dk1"/>
                </a:solidFill>
                <a:latin typeface="Spectral"/>
                <a:ea typeface="Spectral"/>
                <a:cs typeface="Spectral"/>
                <a:sym typeface="Spectral"/>
              </a:rPr>
              <a:t>: For medium-sized data, local processing can be more efficient than transferring data to and from cloud platforms because it avoids network latency delays, leading to faster query performance </a:t>
            </a:r>
            <a:endParaRPr>
              <a:solidFill>
                <a:schemeClr val="dk1"/>
              </a:solidFill>
              <a:latin typeface="Spectral"/>
              <a:ea typeface="Spectral"/>
              <a:cs typeface="Spectral"/>
              <a:sym typeface="Spectral"/>
            </a:endParaRPr>
          </a:p>
        </p:txBody>
      </p:sp>
      <p:sp>
        <p:nvSpPr>
          <p:cNvPr id="676" name="Google Shape;676;p70"/>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1"/>
          <p:cNvSpPr/>
          <p:nvPr/>
        </p:nvSpPr>
        <p:spPr>
          <a:xfrm>
            <a:off x="0" y="-6450"/>
            <a:ext cx="9144000" cy="470100"/>
          </a:xfrm>
          <a:prstGeom prst="rect">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82" name="Google Shape;682;p71"/>
          <p:cNvSpPr txBox="1"/>
          <p:nvPr>
            <p:ph type="title"/>
          </p:nvPr>
        </p:nvSpPr>
        <p:spPr>
          <a:xfrm>
            <a:off x="212750" y="0"/>
            <a:ext cx="290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Spectral"/>
                <a:ea typeface="Spectral"/>
                <a:cs typeface="Spectral"/>
                <a:sym typeface="Spectral"/>
              </a:rPr>
              <a:t>Data Ingestion</a:t>
            </a:r>
            <a:endParaRPr b="1">
              <a:latin typeface="Spectral"/>
              <a:ea typeface="Spectral"/>
              <a:cs typeface="Spectral"/>
              <a:sym typeface="Spectral"/>
            </a:endParaRPr>
          </a:p>
        </p:txBody>
      </p:sp>
      <p:sp>
        <p:nvSpPr>
          <p:cNvPr id="683" name="Google Shape;683;p71"/>
          <p:cNvSpPr txBox="1"/>
          <p:nvPr>
            <p:ph idx="1" type="body"/>
          </p:nvPr>
        </p:nvSpPr>
        <p:spPr>
          <a:xfrm>
            <a:off x="311700" y="769000"/>
            <a:ext cx="8520600" cy="3416400"/>
          </a:xfrm>
          <a:prstGeom prst="rect">
            <a:avLst/>
          </a:prstGeom>
        </p:spPr>
        <p:txBody>
          <a:bodyPr anchorCtr="0" anchor="t" bIns="91425" lIns="91425" spcFirstLastPara="1" rIns="91425" wrap="square" tIns="91425">
            <a:normAutofit fontScale="25000"/>
          </a:bodyPr>
          <a:lstStyle/>
          <a:p>
            <a:pPr indent="0" lvl="0" marL="0" rtl="0" algn="just">
              <a:spcBef>
                <a:spcPts val="0"/>
              </a:spcBef>
              <a:spcAft>
                <a:spcPts val="0"/>
              </a:spcAft>
              <a:buNone/>
            </a:pPr>
            <a:r>
              <a:rPr lang="en-GB" sz="7283">
                <a:solidFill>
                  <a:schemeClr val="dk1"/>
                </a:solidFill>
                <a:latin typeface="Spectral"/>
                <a:ea typeface="Spectral"/>
                <a:cs typeface="Spectral"/>
                <a:sym typeface="Spectral"/>
              </a:rPr>
              <a:t>The Brazilian E-Commerce Dataset is downloaded from kaggle and is stored in the OLIST folder. The data_ingestion.py will read all csv files inside the folder and </a:t>
            </a:r>
            <a:r>
              <a:rPr lang="en-GB" sz="7283">
                <a:solidFill>
                  <a:schemeClr val="dk1"/>
                </a:solidFill>
                <a:latin typeface="Spectral"/>
                <a:ea typeface="Spectral"/>
                <a:cs typeface="Spectral"/>
                <a:sym typeface="Spectral"/>
              </a:rPr>
              <a:t>create a DuckDB database file with tables with the same names as the csv files.</a:t>
            </a:r>
            <a:endParaRPr sz="7283">
              <a:solidFill>
                <a:schemeClr val="dk1"/>
              </a:solidFill>
              <a:latin typeface="Spectral"/>
              <a:ea typeface="Spectral"/>
              <a:cs typeface="Spectral"/>
              <a:sym typeface="Spectral"/>
            </a:endParaRPr>
          </a:p>
          <a:p>
            <a:pPr indent="0" lvl="0" marL="0" rtl="0" algn="just">
              <a:spcBef>
                <a:spcPts val="1200"/>
              </a:spcBef>
              <a:spcAft>
                <a:spcPts val="0"/>
              </a:spcAft>
              <a:buNone/>
            </a:pPr>
            <a:r>
              <a:rPr lang="en-GB" sz="7283">
                <a:solidFill>
                  <a:schemeClr val="dk1"/>
                </a:solidFill>
                <a:latin typeface="Spectral"/>
                <a:ea typeface="Spectral"/>
                <a:cs typeface="Spectral"/>
                <a:sym typeface="Spectral"/>
              </a:rPr>
              <a:t>This step makes the “Extract” and “Load” stages of our ELT pipeline:</a:t>
            </a:r>
            <a:endParaRPr sz="7283">
              <a:solidFill>
                <a:schemeClr val="dk1"/>
              </a:solidFill>
              <a:latin typeface="Spectral"/>
              <a:ea typeface="Spectral"/>
              <a:cs typeface="Spectral"/>
              <a:sym typeface="Spectral"/>
            </a:endParaRPr>
          </a:p>
          <a:p>
            <a:pPr indent="-344227" lvl="0" marL="457200" rtl="0" algn="just">
              <a:spcBef>
                <a:spcPts val="1200"/>
              </a:spcBef>
              <a:spcAft>
                <a:spcPts val="0"/>
              </a:spcAft>
              <a:buClr>
                <a:schemeClr val="dk1"/>
              </a:buClr>
              <a:buSzPct val="100000"/>
              <a:buChar char="●"/>
            </a:pPr>
            <a:r>
              <a:rPr b="1" lang="en-GB" sz="7283">
                <a:solidFill>
                  <a:schemeClr val="dk1"/>
                </a:solidFill>
                <a:latin typeface="Spectral"/>
                <a:ea typeface="Spectral"/>
                <a:cs typeface="Spectral"/>
                <a:sym typeface="Spectral"/>
              </a:rPr>
              <a:t>Extract:</a:t>
            </a:r>
            <a:r>
              <a:rPr lang="en-GB" sz="7283">
                <a:solidFill>
                  <a:schemeClr val="dk1"/>
                </a:solidFill>
                <a:latin typeface="Spectral"/>
                <a:ea typeface="Spectral"/>
                <a:cs typeface="Spectral"/>
                <a:sym typeface="Spectral"/>
              </a:rPr>
              <a:t> Reading data from CSV files.</a:t>
            </a:r>
            <a:endParaRPr sz="7283">
              <a:solidFill>
                <a:schemeClr val="dk1"/>
              </a:solidFill>
              <a:latin typeface="Spectral"/>
              <a:ea typeface="Spectral"/>
              <a:cs typeface="Spectral"/>
              <a:sym typeface="Spectral"/>
            </a:endParaRPr>
          </a:p>
          <a:p>
            <a:pPr indent="-344227" lvl="0" marL="457200" rtl="0" algn="just">
              <a:spcBef>
                <a:spcPts val="0"/>
              </a:spcBef>
              <a:spcAft>
                <a:spcPts val="0"/>
              </a:spcAft>
              <a:buClr>
                <a:schemeClr val="dk1"/>
              </a:buClr>
              <a:buSzPct val="100000"/>
              <a:buChar char="●"/>
            </a:pPr>
            <a:r>
              <a:rPr b="1" lang="en-GB" sz="7283">
                <a:solidFill>
                  <a:schemeClr val="dk1"/>
                </a:solidFill>
                <a:latin typeface="Spectral"/>
                <a:ea typeface="Spectral"/>
                <a:cs typeface="Spectral"/>
                <a:sym typeface="Spectral"/>
              </a:rPr>
              <a:t>Load: </a:t>
            </a:r>
            <a:r>
              <a:rPr lang="en-GB" sz="7283">
                <a:solidFill>
                  <a:schemeClr val="dk1"/>
                </a:solidFill>
                <a:latin typeface="Spectral"/>
                <a:ea typeface="Spectral"/>
                <a:cs typeface="Spectral"/>
                <a:sym typeface="Spectral"/>
              </a:rPr>
              <a:t>Ingesting the data into the DuckDB for transformation.</a:t>
            </a:r>
            <a:endParaRPr sz="7283">
              <a:solidFill>
                <a:schemeClr val="dk1"/>
              </a:solidFill>
              <a:latin typeface="Spectral"/>
              <a:ea typeface="Spectral"/>
              <a:cs typeface="Spectral"/>
              <a:sym typeface="Spectra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